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Bree Serif"/>
      <p:regular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B109591-91B7-4874-87E0-D5F4C1F8CBE7}">
  <a:tblStyle styleId="{9B109591-91B7-4874-87E0-D5F4C1F8CBE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BreeSerif-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41e619b87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41e619b87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everyone, thank you for coming</a:t>
            </a:r>
            <a:endParaRPr/>
          </a:p>
          <a:p>
            <a:pPr indent="0" lvl="0" marL="0" rtl="0" algn="l">
              <a:spcBef>
                <a:spcPts val="0"/>
              </a:spcBef>
              <a:spcAft>
                <a:spcPts val="0"/>
              </a:spcAft>
              <a:buNone/>
            </a:pPr>
            <a:r>
              <a:rPr lang="en"/>
              <a:t>my name is Alon Nir and I’m a data scientist based in London</a:t>
            </a:r>
            <a:endParaRPr/>
          </a:p>
          <a:p>
            <a:pPr indent="0" lvl="0" marL="0" rtl="0" algn="l">
              <a:spcBef>
                <a:spcPts val="0"/>
              </a:spcBef>
              <a:spcAft>
                <a:spcPts val="0"/>
              </a:spcAft>
              <a:buNone/>
            </a:pPr>
            <a:r>
              <a:rPr lang="en"/>
              <a:t>Today I’d like to give you a brief introduction to network analysis, both theoretical and practical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0fdcb1c54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0fdcb1c54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straightforward example is of course facebook.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0fdcb1c54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0fdcb1c54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0fdcb1c54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0fdcb1c54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0fdcb1c54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0fdcb1c54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0fdcb1c54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0fdcb1c54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1e6a51d9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1e6a51d9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1ec10f0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1ec10f0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1e6a51d9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1e6a51d9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1e6a51d9d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1e6a51d9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1e6a51d9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1e6a51d9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40fdcb1c54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40fdcb1c54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25 minutes is not nearly enough to cover this topic, there have been introductory workshops to network analysis in previous confrences that took 3 hours..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0fdcb1c5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0fdcb1c5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0fdcb1c54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0fdcb1c54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Gif it ?</a:t>
            </a:r>
            <a:endParaRPr/>
          </a:p>
          <a:p>
            <a:pPr indent="0" lvl="0" marL="0" rtl="0" algn="l">
              <a:spcBef>
                <a:spcPts val="0"/>
              </a:spcBef>
              <a:spcAft>
                <a:spcPts val="0"/>
              </a:spcAft>
              <a:buNone/>
            </a:pPr>
            <a:r>
              <a:rPr lang="en"/>
              <a:t>Explain what venmo is, what it does...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0fdcb1c54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0fdcb1c54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0fdcb1c54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0fdcb1c54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1e6a51d9d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1e6a51d9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1ec10f01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1ec10f01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Very broadly the motivation here is that you know pretty much everything your friends know, so if you want to find job opportunities or dating opportunities you need to look at other groups. You can be introduced to other groups through your weak ties.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1e6a51d9d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1e6a51d9d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1e6a51d9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1e6a51d9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1e6a51d9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1e6a51d9d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1e6a51d9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1e6a51d9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1e6a51d9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1e6a51d9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Vast over simplification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1e6a51d9d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1e6a51d9d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1e6a51d9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1e6a51d9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41e6a51d9d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41e6a51d9d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1e6a51d9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1e6a51d9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1e6a51d9d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1e6a51d9d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41e6a51d9d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41e6a51d9d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0fdcb1c54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0fdcb1c54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40fdcb1c54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40fdcb1c54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1e6a51d9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1e6a51d9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40fdcb1c54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40fdcb1c5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1e6a51d9d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1e6a51d9d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Vast over simplification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41e6a51d9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41e6a51d9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Very broadly the motivation here is that you know pretty much everything your friends know, so if you want to find job opportunities or dating opportunities you need to look at other groups. You can be introduced to other groups through your weak ties.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40fdcb1c54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40fdcb1c54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40fdcb1c54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40fdcb1c54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0fdcb1c5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0fdcb1c5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1e6a51d9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1e6a51d9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1e6a51d9d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1e6a51d9d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1e6a51d9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1e6a51d9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Vast over simplification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1e6a51d9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1e6a51d9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Vast over simplification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png"/><Relationship Id="rId10" Type="http://schemas.openxmlformats.org/officeDocument/2006/relationships/image" Target="../media/image6.png"/><Relationship Id="rId9"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awron.sdsu.edu/python_for_ss/course_core/book_draft/Social_Networks/Social_Networks.html#what-are-network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gawron.sdsu.edu/python_for_ss/course_core/book_draft/Social_Networks/Social_Networks.html#what-are-network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hyperlink" Target="https://venmo.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hyperlink" Target="https://www.youtube.com/watch?v=g3bBajcR5f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reddit.com/r/dataisbeautiful/comments/9436q2/russian_troll_2_russian_troll_twitter_mention/" TargetMode="External"/><Relationship Id="rId4" Type="http://schemas.openxmlformats.org/officeDocument/2006/relationships/hyperlink" Target="https://fivethirtyeight.com/features/why-were-sharing-3-million-russian-troll-tweets/" TargetMode="External"/><Relationship Id="rId5" Type="http://schemas.openxmlformats.org/officeDocument/2006/relationships/image" Target="../media/image2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ww.overthinkingit.com/eve/" TargetMode="Externa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github.com/ericmjl/Network-Analysis-Made-Simple" TargetMode="External"/><Relationship Id="rId4" Type="http://schemas.openxmlformats.org/officeDocument/2006/relationships/hyperlink" Target="https://github.com/sarguido/networkx-tutorial" TargetMode="External"/><Relationship Id="rId5" Type="http://schemas.openxmlformats.org/officeDocument/2006/relationships/hyperlink" Target="https://dev.to/vaidehijoshi/a-gentle-introduction-to-graph-theory" TargetMode="External"/><Relationship Id="rId6" Type="http://schemas.openxmlformats.org/officeDocument/2006/relationships/hyperlink" Target="https://dev.to/vaidehijoshi/a-gentle-introduction-to-graph-theory" TargetMode="External"/><Relationship Id="rId7" Type="http://schemas.openxmlformats.org/officeDocument/2006/relationships/hyperlink" Target="https://github.com/briatte/awesome-network-analysis" TargetMode="External"/><Relationship Id="rId8" Type="http://schemas.openxmlformats.org/officeDocument/2006/relationships/hyperlink" Target="https://networkx.github.io/documentation/latest/index.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github.com/jtorrents/pydata_bcn_NetworkX/blob/master/NetworkX_SNA_workshop_with_solutions.ipynb" TargetMode="Externa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hyperlink" Target="https://www.youtube.com/watch?v=g3bBajcR5f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en.wikipedia.org/wiki/Graph_(discrete_mathematic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4302725" y="0"/>
            <a:ext cx="40695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rot="10800000">
            <a:off x="0" y="0"/>
            <a:ext cx="9149500" cy="2861425"/>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3"/>
          <p:cNvPicPr preferRelativeResize="0"/>
          <p:nvPr/>
        </p:nvPicPr>
        <p:blipFill rotWithShape="1">
          <a:blip r:embed="rId3">
            <a:alphaModFix/>
          </a:blip>
          <a:srcRect b="0" l="0" r="0" t="2324"/>
          <a:stretch/>
        </p:blipFill>
        <p:spPr>
          <a:xfrm>
            <a:off x="5525" y="-5560"/>
            <a:ext cx="907400" cy="1380250"/>
          </a:xfrm>
          <a:prstGeom prst="rect">
            <a:avLst/>
          </a:prstGeom>
          <a:noFill/>
          <a:ln>
            <a:noFill/>
          </a:ln>
        </p:spPr>
      </p:pic>
      <p:sp>
        <p:nvSpPr>
          <p:cNvPr id="57" name="Google Shape;57;p13"/>
          <p:cNvSpPr txBox="1"/>
          <p:nvPr>
            <p:ph type="ctrTitle"/>
          </p:nvPr>
        </p:nvSpPr>
        <p:spPr>
          <a:xfrm>
            <a:off x="343983" y="201538"/>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600"/>
              <a:t>Getting an Edge with </a:t>
            </a:r>
            <a:br>
              <a:rPr lang="en" sz="4600"/>
            </a:br>
            <a:r>
              <a:rPr lang="en" sz="4600"/>
              <a:t>Network Analysis in Python</a:t>
            </a:r>
            <a:endParaRPr sz="4600"/>
          </a:p>
        </p:txBody>
      </p:sp>
      <p:sp>
        <p:nvSpPr>
          <p:cNvPr id="58" name="Google Shape;58;p13"/>
          <p:cNvSpPr txBox="1"/>
          <p:nvPr>
            <p:ph idx="1" type="subTitle"/>
          </p:nvPr>
        </p:nvSpPr>
        <p:spPr>
          <a:xfrm>
            <a:off x="311700" y="28412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A Gentle Introduction</a:t>
            </a:r>
            <a:endParaRPr sz="3000"/>
          </a:p>
        </p:txBody>
      </p:sp>
      <p:sp>
        <p:nvSpPr>
          <p:cNvPr id="59" name="Google Shape;59;p13"/>
          <p:cNvSpPr txBox="1"/>
          <p:nvPr>
            <p:ph idx="1" type="subTitle"/>
          </p:nvPr>
        </p:nvSpPr>
        <p:spPr>
          <a:xfrm>
            <a:off x="343975" y="36338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rPr>
              <a:t>Alon Nir</a:t>
            </a:r>
            <a:endParaRPr sz="2000">
              <a:solidFill>
                <a:schemeClr val="dk1"/>
              </a:solidFill>
            </a:endParaRPr>
          </a:p>
          <a:p>
            <a:pPr indent="0" lvl="0" marL="0" rtl="0" algn="ctr">
              <a:spcBef>
                <a:spcPts val="0"/>
              </a:spcBef>
              <a:spcAft>
                <a:spcPts val="0"/>
              </a:spcAft>
              <a:buNone/>
            </a:pPr>
            <a:r>
              <a:rPr lang="en" sz="1400">
                <a:solidFill>
                  <a:schemeClr val="dk1"/>
                </a:solidFill>
              </a:rPr>
              <a:t>(@alonnir)</a:t>
            </a:r>
            <a:br>
              <a:rPr lang="en" sz="1400">
                <a:solidFill>
                  <a:schemeClr val="dk1"/>
                </a:solidFill>
              </a:rPr>
            </a:br>
            <a:endParaRPr sz="1400">
              <a:solidFill>
                <a:schemeClr val="dk1"/>
              </a:solidFill>
            </a:endParaRPr>
          </a:p>
          <a:p>
            <a:pPr indent="0" lvl="0" marL="0" rtl="0" algn="ctr">
              <a:spcBef>
                <a:spcPts val="0"/>
              </a:spcBef>
              <a:spcAft>
                <a:spcPts val="0"/>
              </a:spcAft>
              <a:buNone/>
            </a:pPr>
            <a:r>
              <a:rPr lang="en" sz="1800">
                <a:solidFill>
                  <a:schemeClr val="dk1"/>
                </a:solidFill>
              </a:rPr>
              <a:t>PyCon UK 2018</a:t>
            </a:r>
            <a:endParaRPr sz="1800">
              <a:solidFill>
                <a:schemeClr val="dk1"/>
              </a:solidFill>
            </a:endParaRPr>
          </a:p>
          <a:p>
            <a:pPr indent="0" lvl="0" marL="0" rtl="0" algn="ctr">
              <a:spcBef>
                <a:spcPts val="0"/>
              </a:spcBef>
              <a:spcAft>
                <a:spcPts val="0"/>
              </a:spcAft>
              <a:buNone/>
            </a:pPr>
            <a:r>
              <a:rPr lang="en" sz="1800">
                <a:solidFill>
                  <a:schemeClr val="dk1"/>
                </a:solidFill>
              </a:rPr>
              <a:t>Cardiff City Hall</a:t>
            </a:r>
            <a:endParaRPr sz="18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2"/>
          <p:cNvSpPr/>
          <p:nvPr/>
        </p:nvSpPr>
        <p:spPr>
          <a:xfrm>
            <a:off x="2006525" y="1893475"/>
            <a:ext cx="819600" cy="819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22"/>
          <p:cNvPicPr preferRelativeResize="0"/>
          <p:nvPr/>
        </p:nvPicPr>
        <p:blipFill>
          <a:blip r:embed="rId3">
            <a:alphaModFix/>
          </a:blip>
          <a:stretch>
            <a:fillRect/>
          </a:stretch>
        </p:blipFill>
        <p:spPr>
          <a:xfrm>
            <a:off x="2201463" y="2047488"/>
            <a:ext cx="429725" cy="511575"/>
          </a:xfrm>
          <a:prstGeom prst="rect">
            <a:avLst/>
          </a:prstGeom>
          <a:noFill/>
          <a:ln>
            <a:noFill/>
          </a:ln>
        </p:spPr>
      </p:pic>
      <p:sp>
        <p:nvSpPr>
          <p:cNvPr id="125" name="Google Shape;125;p22"/>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Obvious Example - Facebook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133" name="Google Shape;133;p23"/>
          <p:cNvSpPr/>
          <p:nvPr/>
        </p:nvSpPr>
        <p:spPr>
          <a:xfrm>
            <a:off x="2006525" y="1893475"/>
            <a:ext cx="819600" cy="819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23"/>
          <p:cNvPicPr preferRelativeResize="0"/>
          <p:nvPr/>
        </p:nvPicPr>
        <p:blipFill>
          <a:blip r:embed="rId3">
            <a:alphaModFix/>
          </a:blip>
          <a:stretch>
            <a:fillRect/>
          </a:stretch>
        </p:blipFill>
        <p:spPr>
          <a:xfrm>
            <a:off x="2201463" y="2047488"/>
            <a:ext cx="429725" cy="511575"/>
          </a:xfrm>
          <a:prstGeom prst="rect">
            <a:avLst/>
          </a:prstGeom>
          <a:noFill/>
          <a:ln>
            <a:noFill/>
          </a:ln>
        </p:spPr>
      </p:pic>
      <p:sp>
        <p:nvSpPr>
          <p:cNvPr id="135" name="Google Shape;135;p23"/>
          <p:cNvSpPr/>
          <p:nvPr/>
        </p:nvSpPr>
        <p:spPr>
          <a:xfrm>
            <a:off x="4928500" y="1395875"/>
            <a:ext cx="819600" cy="819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3"/>
          <p:cNvPicPr preferRelativeResize="0"/>
          <p:nvPr/>
        </p:nvPicPr>
        <p:blipFill>
          <a:blip r:embed="rId4">
            <a:alphaModFix/>
          </a:blip>
          <a:stretch>
            <a:fillRect/>
          </a:stretch>
        </p:blipFill>
        <p:spPr>
          <a:xfrm>
            <a:off x="5123438" y="1544361"/>
            <a:ext cx="429725" cy="522639"/>
          </a:xfrm>
          <a:prstGeom prst="rect">
            <a:avLst/>
          </a:prstGeom>
          <a:noFill/>
          <a:ln>
            <a:noFill/>
          </a:ln>
        </p:spPr>
      </p:pic>
      <p:sp>
        <p:nvSpPr>
          <p:cNvPr id="137" name="Google Shape;137;p23"/>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Obvious Example - Facebook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145" name="Google Shape;145;p24"/>
          <p:cNvSpPr/>
          <p:nvPr/>
        </p:nvSpPr>
        <p:spPr>
          <a:xfrm>
            <a:off x="2006525" y="1893475"/>
            <a:ext cx="819600" cy="819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24"/>
          <p:cNvPicPr preferRelativeResize="0"/>
          <p:nvPr/>
        </p:nvPicPr>
        <p:blipFill>
          <a:blip r:embed="rId3">
            <a:alphaModFix/>
          </a:blip>
          <a:stretch>
            <a:fillRect/>
          </a:stretch>
        </p:blipFill>
        <p:spPr>
          <a:xfrm>
            <a:off x="2201463" y="2047488"/>
            <a:ext cx="429725" cy="511575"/>
          </a:xfrm>
          <a:prstGeom prst="rect">
            <a:avLst/>
          </a:prstGeom>
          <a:noFill/>
          <a:ln>
            <a:noFill/>
          </a:ln>
        </p:spPr>
      </p:pic>
      <p:sp>
        <p:nvSpPr>
          <p:cNvPr id="147" name="Google Shape;147;p24"/>
          <p:cNvSpPr/>
          <p:nvPr/>
        </p:nvSpPr>
        <p:spPr>
          <a:xfrm>
            <a:off x="4928500" y="1395875"/>
            <a:ext cx="819600" cy="819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24"/>
          <p:cNvPicPr preferRelativeResize="0"/>
          <p:nvPr/>
        </p:nvPicPr>
        <p:blipFill>
          <a:blip r:embed="rId4">
            <a:alphaModFix/>
          </a:blip>
          <a:stretch>
            <a:fillRect/>
          </a:stretch>
        </p:blipFill>
        <p:spPr>
          <a:xfrm>
            <a:off x="5123438" y="1544361"/>
            <a:ext cx="429725" cy="522639"/>
          </a:xfrm>
          <a:prstGeom prst="rect">
            <a:avLst/>
          </a:prstGeom>
          <a:noFill/>
          <a:ln>
            <a:noFill/>
          </a:ln>
        </p:spPr>
      </p:pic>
      <p:cxnSp>
        <p:nvCxnSpPr>
          <p:cNvPr id="149" name="Google Shape;149;p24"/>
          <p:cNvCxnSpPr>
            <a:stCxn id="145" idx="6"/>
            <a:endCxn id="147" idx="2"/>
          </p:cNvCxnSpPr>
          <p:nvPr/>
        </p:nvCxnSpPr>
        <p:spPr>
          <a:xfrm flipH="1" rot="10800000">
            <a:off x="2826125" y="1805575"/>
            <a:ext cx="2102400" cy="49770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24"/>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4"/>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Obvious Example - Facebook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p:nvPr/>
        </p:nvSpPr>
        <p:spPr>
          <a:xfrm>
            <a:off x="2006525" y="1893475"/>
            <a:ext cx="819600" cy="819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25"/>
          <p:cNvPicPr preferRelativeResize="0"/>
          <p:nvPr/>
        </p:nvPicPr>
        <p:blipFill>
          <a:blip r:embed="rId3">
            <a:alphaModFix/>
          </a:blip>
          <a:stretch>
            <a:fillRect/>
          </a:stretch>
        </p:blipFill>
        <p:spPr>
          <a:xfrm>
            <a:off x="2201463" y="2047488"/>
            <a:ext cx="429725" cy="511575"/>
          </a:xfrm>
          <a:prstGeom prst="rect">
            <a:avLst/>
          </a:prstGeom>
          <a:noFill/>
          <a:ln>
            <a:noFill/>
          </a:ln>
        </p:spPr>
      </p:pic>
      <p:sp>
        <p:nvSpPr>
          <p:cNvPr id="159" name="Google Shape;159;p25"/>
          <p:cNvSpPr/>
          <p:nvPr/>
        </p:nvSpPr>
        <p:spPr>
          <a:xfrm>
            <a:off x="4928500" y="1395875"/>
            <a:ext cx="819600" cy="819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5"/>
          <p:cNvPicPr preferRelativeResize="0"/>
          <p:nvPr/>
        </p:nvPicPr>
        <p:blipFill>
          <a:blip r:embed="rId4">
            <a:alphaModFix/>
          </a:blip>
          <a:stretch>
            <a:fillRect/>
          </a:stretch>
        </p:blipFill>
        <p:spPr>
          <a:xfrm>
            <a:off x="5123438" y="1544361"/>
            <a:ext cx="429725" cy="522639"/>
          </a:xfrm>
          <a:prstGeom prst="rect">
            <a:avLst/>
          </a:prstGeom>
          <a:noFill/>
          <a:ln>
            <a:noFill/>
          </a:ln>
        </p:spPr>
      </p:pic>
      <p:cxnSp>
        <p:nvCxnSpPr>
          <p:cNvPr id="161" name="Google Shape;161;p25"/>
          <p:cNvCxnSpPr>
            <a:stCxn id="157" idx="6"/>
            <a:endCxn id="159" idx="2"/>
          </p:cNvCxnSpPr>
          <p:nvPr/>
        </p:nvCxnSpPr>
        <p:spPr>
          <a:xfrm flipH="1" rot="10800000">
            <a:off x="2826125" y="1805575"/>
            <a:ext cx="2102400" cy="497700"/>
          </a:xfrm>
          <a:prstGeom prst="straightConnector1">
            <a:avLst/>
          </a:prstGeom>
          <a:noFill/>
          <a:ln cap="flat" cmpd="sng" w="9525">
            <a:solidFill>
              <a:schemeClr val="dk2"/>
            </a:solidFill>
            <a:prstDash val="solid"/>
            <a:round/>
            <a:headEnd len="med" w="med" type="none"/>
            <a:tailEnd len="med" w="med" type="none"/>
          </a:ln>
        </p:spPr>
      </p:cxnSp>
      <p:sp>
        <p:nvSpPr>
          <p:cNvPr id="162" name="Google Shape;162;p25"/>
          <p:cNvSpPr/>
          <p:nvPr/>
        </p:nvSpPr>
        <p:spPr>
          <a:xfrm>
            <a:off x="5553175" y="2505125"/>
            <a:ext cx="819600" cy="819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5"/>
          <p:cNvPicPr preferRelativeResize="0"/>
          <p:nvPr/>
        </p:nvPicPr>
        <p:blipFill>
          <a:blip r:embed="rId5">
            <a:alphaModFix/>
          </a:blip>
          <a:stretch>
            <a:fillRect/>
          </a:stretch>
        </p:blipFill>
        <p:spPr>
          <a:xfrm>
            <a:off x="5720320" y="2653600"/>
            <a:ext cx="485318" cy="522650"/>
          </a:xfrm>
          <a:prstGeom prst="rect">
            <a:avLst/>
          </a:prstGeom>
          <a:noFill/>
          <a:ln>
            <a:noFill/>
          </a:ln>
        </p:spPr>
      </p:pic>
      <p:cxnSp>
        <p:nvCxnSpPr>
          <p:cNvPr id="164" name="Google Shape;164;p25"/>
          <p:cNvCxnSpPr>
            <a:stCxn id="159" idx="4"/>
            <a:endCxn id="162" idx="1"/>
          </p:cNvCxnSpPr>
          <p:nvPr/>
        </p:nvCxnSpPr>
        <p:spPr>
          <a:xfrm>
            <a:off x="5338300" y="2215475"/>
            <a:ext cx="334800" cy="409800"/>
          </a:xfrm>
          <a:prstGeom prst="straightConnector1">
            <a:avLst/>
          </a:prstGeom>
          <a:noFill/>
          <a:ln cap="flat" cmpd="sng" w="9525">
            <a:solidFill>
              <a:schemeClr val="dk2"/>
            </a:solidFill>
            <a:prstDash val="solid"/>
            <a:round/>
            <a:headEnd len="med" w="med" type="none"/>
            <a:tailEnd len="med" w="med" type="none"/>
          </a:ln>
        </p:spPr>
      </p:cxnSp>
      <p:sp>
        <p:nvSpPr>
          <p:cNvPr id="165" name="Google Shape;165;p25"/>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Obvious Example - Facebook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2006525" y="1893475"/>
            <a:ext cx="819600" cy="819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6"/>
          <p:cNvPicPr preferRelativeResize="0"/>
          <p:nvPr/>
        </p:nvPicPr>
        <p:blipFill>
          <a:blip r:embed="rId3">
            <a:alphaModFix/>
          </a:blip>
          <a:stretch>
            <a:fillRect/>
          </a:stretch>
        </p:blipFill>
        <p:spPr>
          <a:xfrm>
            <a:off x="2201463" y="2047488"/>
            <a:ext cx="429725" cy="511575"/>
          </a:xfrm>
          <a:prstGeom prst="rect">
            <a:avLst/>
          </a:prstGeom>
          <a:noFill/>
          <a:ln>
            <a:noFill/>
          </a:ln>
        </p:spPr>
      </p:pic>
      <p:sp>
        <p:nvSpPr>
          <p:cNvPr id="174" name="Google Shape;174;p26"/>
          <p:cNvSpPr/>
          <p:nvPr/>
        </p:nvSpPr>
        <p:spPr>
          <a:xfrm>
            <a:off x="4928500" y="1395875"/>
            <a:ext cx="819600" cy="819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26"/>
          <p:cNvPicPr preferRelativeResize="0"/>
          <p:nvPr/>
        </p:nvPicPr>
        <p:blipFill>
          <a:blip r:embed="rId4">
            <a:alphaModFix/>
          </a:blip>
          <a:stretch>
            <a:fillRect/>
          </a:stretch>
        </p:blipFill>
        <p:spPr>
          <a:xfrm>
            <a:off x="5123438" y="1544361"/>
            <a:ext cx="429725" cy="522639"/>
          </a:xfrm>
          <a:prstGeom prst="rect">
            <a:avLst/>
          </a:prstGeom>
          <a:noFill/>
          <a:ln>
            <a:noFill/>
          </a:ln>
        </p:spPr>
      </p:pic>
      <p:cxnSp>
        <p:nvCxnSpPr>
          <p:cNvPr id="176" name="Google Shape;176;p26"/>
          <p:cNvCxnSpPr>
            <a:stCxn id="172" idx="6"/>
            <a:endCxn id="174" idx="2"/>
          </p:cNvCxnSpPr>
          <p:nvPr/>
        </p:nvCxnSpPr>
        <p:spPr>
          <a:xfrm flipH="1" rot="10800000">
            <a:off x="2826125" y="1805575"/>
            <a:ext cx="2102400" cy="497700"/>
          </a:xfrm>
          <a:prstGeom prst="straightConnector1">
            <a:avLst/>
          </a:prstGeom>
          <a:noFill/>
          <a:ln cap="flat" cmpd="sng" w="9525">
            <a:solidFill>
              <a:schemeClr val="dk2"/>
            </a:solidFill>
            <a:prstDash val="solid"/>
            <a:round/>
            <a:headEnd len="med" w="med" type="none"/>
            <a:tailEnd len="med" w="med" type="none"/>
          </a:ln>
        </p:spPr>
      </p:cxnSp>
      <p:sp>
        <p:nvSpPr>
          <p:cNvPr id="177" name="Google Shape;177;p26"/>
          <p:cNvSpPr/>
          <p:nvPr/>
        </p:nvSpPr>
        <p:spPr>
          <a:xfrm>
            <a:off x="5553175" y="2505125"/>
            <a:ext cx="819600" cy="819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178" name="Google Shape;178;p26"/>
          <p:cNvPicPr preferRelativeResize="0"/>
          <p:nvPr/>
        </p:nvPicPr>
        <p:blipFill>
          <a:blip r:embed="rId5">
            <a:alphaModFix/>
          </a:blip>
          <a:stretch>
            <a:fillRect/>
          </a:stretch>
        </p:blipFill>
        <p:spPr>
          <a:xfrm>
            <a:off x="5720320" y="2653600"/>
            <a:ext cx="485318" cy="522650"/>
          </a:xfrm>
          <a:prstGeom prst="rect">
            <a:avLst/>
          </a:prstGeom>
          <a:noFill/>
          <a:ln>
            <a:noFill/>
          </a:ln>
        </p:spPr>
      </p:pic>
      <p:cxnSp>
        <p:nvCxnSpPr>
          <p:cNvPr id="179" name="Google Shape;179;p26"/>
          <p:cNvCxnSpPr>
            <a:stCxn id="174" idx="4"/>
            <a:endCxn id="177" idx="1"/>
          </p:cNvCxnSpPr>
          <p:nvPr/>
        </p:nvCxnSpPr>
        <p:spPr>
          <a:xfrm>
            <a:off x="5338300" y="2215475"/>
            <a:ext cx="334800" cy="409800"/>
          </a:xfrm>
          <a:prstGeom prst="straightConnector1">
            <a:avLst/>
          </a:prstGeom>
          <a:noFill/>
          <a:ln cap="flat" cmpd="sng" w="9525">
            <a:solidFill>
              <a:schemeClr val="dk2"/>
            </a:solidFill>
            <a:prstDash val="solid"/>
            <a:round/>
            <a:headEnd len="med" w="med" type="none"/>
            <a:tailEnd len="med" w="med" type="none"/>
          </a:ln>
        </p:spPr>
      </p:cxnSp>
      <p:sp>
        <p:nvSpPr>
          <p:cNvPr id="180" name="Google Shape;180;p26"/>
          <p:cNvSpPr/>
          <p:nvPr/>
        </p:nvSpPr>
        <p:spPr>
          <a:xfrm>
            <a:off x="6701775" y="1958075"/>
            <a:ext cx="819600" cy="819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1" name="Google Shape;181;p26"/>
          <p:cNvSpPr/>
          <p:nvPr/>
        </p:nvSpPr>
        <p:spPr>
          <a:xfrm>
            <a:off x="6769400" y="3106650"/>
            <a:ext cx="819600" cy="819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2" name="Google Shape;182;p26"/>
          <p:cNvSpPr/>
          <p:nvPr/>
        </p:nvSpPr>
        <p:spPr>
          <a:xfrm>
            <a:off x="6292100" y="934963"/>
            <a:ext cx="819600" cy="819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3" name="Google Shape;183;p26"/>
          <p:cNvSpPr/>
          <p:nvPr/>
        </p:nvSpPr>
        <p:spPr>
          <a:xfrm>
            <a:off x="1895350" y="981925"/>
            <a:ext cx="819600" cy="819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4" name="Google Shape;184;p26"/>
          <p:cNvSpPr/>
          <p:nvPr/>
        </p:nvSpPr>
        <p:spPr>
          <a:xfrm>
            <a:off x="1609725" y="2805025"/>
            <a:ext cx="819600" cy="8196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85" name="Google Shape;185;p26"/>
          <p:cNvCxnSpPr>
            <a:stCxn id="184" idx="0"/>
          </p:cNvCxnSpPr>
          <p:nvPr/>
        </p:nvCxnSpPr>
        <p:spPr>
          <a:xfrm>
            <a:off x="2019525" y="2805025"/>
            <a:ext cx="0" cy="0"/>
          </a:xfrm>
          <a:prstGeom prst="straightConnector1">
            <a:avLst/>
          </a:prstGeom>
          <a:noFill/>
          <a:ln cap="flat" cmpd="sng" w="9525">
            <a:solidFill>
              <a:schemeClr val="dk2"/>
            </a:solidFill>
            <a:prstDash val="solid"/>
            <a:round/>
            <a:headEnd len="med" w="med" type="none"/>
            <a:tailEnd len="med" w="med" type="none"/>
          </a:ln>
        </p:spPr>
      </p:cxnSp>
      <p:cxnSp>
        <p:nvCxnSpPr>
          <p:cNvPr id="186" name="Google Shape;186;p26"/>
          <p:cNvCxnSpPr>
            <a:stCxn id="184" idx="0"/>
          </p:cNvCxnSpPr>
          <p:nvPr/>
        </p:nvCxnSpPr>
        <p:spPr>
          <a:xfrm flipH="1" rot="10800000">
            <a:off x="2019525" y="2635225"/>
            <a:ext cx="163500" cy="169800"/>
          </a:xfrm>
          <a:prstGeom prst="straightConnector1">
            <a:avLst/>
          </a:prstGeom>
          <a:noFill/>
          <a:ln cap="flat" cmpd="sng" w="9525">
            <a:solidFill>
              <a:schemeClr val="dk2"/>
            </a:solidFill>
            <a:prstDash val="solid"/>
            <a:round/>
            <a:headEnd len="med" w="med" type="none"/>
            <a:tailEnd len="med" w="med" type="none"/>
          </a:ln>
        </p:spPr>
      </p:cxnSp>
      <p:cxnSp>
        <p:nvCxnSpPr>
          <p:cNvPr id="187" name="Google Shape;187;p26"/>
          <p:cNvCxnSpPr>
            <a:stCxn id="183" idx="4"/>
            <a:endCxn id="183" idx="4"/>
          </p:cNvCxnSpPr>
          <p:nvPr/>
        </p:nvCxnSpPr>
        <p:spPr>
          <a:xfrm>
            <a:off x="2305150" y="1801525"/>
            <a:ext cx="0" cy="0"/>
          </a:xfrm>
          <a:prstGeom prst="straightConnector1">
            <a:avLst/>
          </a:prstGeom>
          <a:noFill/>
          <a:ln cap="flat" cmpd="sng" w="9525">
            <a:solidFill>
              <a:schemeClr val="dk2"/>
            </a:solidFill>
            <a:prstDash val="solid"/>
            <a:round/>
            <a:headEnd len="med" w="med" type="none"/>
            <a:tailEnd len="med" w="med" type="none"/>
          </a:ln>
        </p:spPr>
      </p:cxnSp>
      <p:cxnSp>
        <p:nvCxnSpPr>
          <p:cNvPr id="188" name="Google Shape;188;p26"/>
          <p:cNvCxnSpPr>
            <a:stCxn id="183" idx="4"/>
            <a:endCxn id="172" idx="0"/>
          </p:cNvCxnSpPr>
          <p:nvPr/>
        </p:nvCxnSpPr>
        <p:spPr>
          <a:xfrm>
            <a:off x="2305150" y="1801525"/>
            <a:ext cx="111300" cy="92100"/>
          </a:xfrm>
          <a:prstGeom prst="straightConnector1">
            <a:avLst/>
          </a:prstGeom>
          <a:noFill/>
          <a:ln cap="flat" cmpd="sng" w="9525">
            <a:solidFill>
              <a:schemeClr val="dk2"/>
            </a:solidFill>
            <a:prstDash val="solid"/>
            <a:round/>
            <a:headEnd len="med" w="med" type="none"/>
            <a:tailEnd len="med" w="med" type="none"/>
          </a:ln>
        </p:spPr>
      </p:cxnSp>
      <p:cxnSp>
        <p:nvCxnSpPr>
          <p:cNvPr id="189" name="Google Shape;189;p26"/>
          <p:cNvCxnSpPr>
            <a:stCxn id="177" idx="7"/>
            <a:endCxn id="180" idx="2"/>
          </p:cNvCxnSpPr>
          <p:nvPr/>
        </p:nvCxnSpPr>
        <p:spPr>
          <a:xfrm flipH="1" rot="10800000">
            <a:off x="6252747" y="2367753"/>
            <a:ext cx="449100" cy="257400"/>
          </a:xfrm>
          <a:prstGeom prst="straightConnector1">
            <a:avLst/>
          </a:prstGeom>
          <a:noFill/>
          <a:ln cap="flat" cmpd="sng" w="9525">
            <a:solidFill>
              <a:schemeClr val="dk2"/>
            </a:solidFill>
            <a:prstDash val="solid"/>
            <a:round/>
            <a:headEnd len="med" w="med" type="none"/>
            <a:tailEnd len="med" w="med" type="none"/>
          </a:ln>
        </p:spPr>
      </p:cxnSp>
      <p:cxnSp>
        <p:nvCxnSpPr>
          <p:cNvPr id="190" name="Google Shape;190;p26"/>
          <p:cNvCxnSpPr>
            <a:stCxn id="177" idx="6"/>
            <a:endCxn id="181" idx="1"/>
          </p:cNvCxnSpPr>
          <p:nvPr/>
        </p:nvCxnSpPr>
        <p:spPr>
          <a:xfrm>
            <a:off x="6372775" y="2914925"/>
            <a:ext cx="516600" cy="311700"/>
          </a:xfrm>
          <a:prstGeom prst="straightConnector1">
            <a:avLst/>
          </a:prstGeom>
          <a:noFill/>
          <a:ln cap="flat" cmpd="sng" w="9525">
            <a:solidFill>
              <a:schemeClr val="dk2"/>
            </a:solidFill>
            <a:prstDash val="solid"/>
            <a:round/>
            <a:headEnd len="med" w="med" type="none"/>
            <a:tailEnd len="med" w="med" type="none"/>
          </a:ln>
        </p:spPr>
      </p:cxnSp>
      <p:cxnSp>
        <p:nvCxnSpPr>
          <p:cNvPr id="191" name="Google Shape;191;p26"/>
          <p:cNvCxnSpPr>
            <a:stCxn id="181" idx="0"/>
            <a:endCxn id="180" idx="4"/>
          </p:cNvCxnSpPr>
          <p:nvPr/>
        </p:nvCxnSpPr>
        <p:spPr>
          <a:xfrm rot="10800000">
            <a:off x="7111700" y="2777550"/>
            <a:ext cx="67500" cy="329100"/>
          </a:xfrm>
          <a:prstGeom prst="straightConnector1">
            <a:avLst/>
          </a:prstGeom>
          <a:noFill/>
          <a:ln cap="flat" cmpd="sng" w="9525">
            <a:solidFill>
              <a:schemeClr val="dk2"/>
            </a:solidFill>
            <a:prstDash val="solid"/>
            <a:round/>
            <a:headEnd len="med" w="med" type="none"/>
            <a:tailEnd len="med" w="med" type="none"/>
          </a:ln>
        </p:spPr>
      </p:cxnSp>
      <p:cxnSp>
        <p:nvCxnSpPr>
          <p:cNvPr id="192" name="Google Shape;192;p26"/>
          <p:cNvCxnSpPr>
            <a:stCxn id="174" idx="7"/>
            <a:endCxn id="182" idx="3"/>
          </p:cNvCxnSpPr>
          <p:nvPr/>
        </p:nvCxnSpPr>
        <p:spPr>
          <a:xfrm>
            <a:off x="5628072" y="1515903"/>
            <a:ext cx="784200" cy="1185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26"/>
          <p:cNvCxnSpPr>
            <a:stCxn id="177" idx="0"/>
            <a:endCxn id="182" idx="3"/>
          </p:cNvCxnSpPr>
          <p:nvPr/>
        </p:nvCxnSpPr>
        <p:spPr>
          <a:xfrm flipH="1" rot="10800000">
            <a:off x="5962975" y="1634525"/>
            <a:ext cx="449100" cy="870600"/>
          </a:xfrm>
          <a:prstGeom prst="straightConnector1">
            <a:avLst/>
          </a:prstGeom>
          <a:noFill/>
          <a:ln cap="flat" cmpd="sng" w="9525">
            <a:solidFill>
              <a:schemeClr val="dk2"/>
            </a:solidFill>
            <a:prstDash val="solid"/>
            <a:round/>
            <a:headEnd len="med" w="med" type="none"/>
            <a:tailEnd len="med" w="med" type="none"/>
          </a:ln>
        </p:spPr>
      </p:cxnSp>
      <p:sp>
        <p:nvSpPr>
          <p:cNvPr id="194" name="Google Shape;194;p26"/>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Obvious Example - Facebo</a:t>
            </a:r>
            <a:r>
              <a:rPr lang="en"/>
              <a:t>ok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pic>
        <p:nvPicPr>
          <p:cNvPr id="196" name="Google Shape;196;p26"/>
          <p:cNvPicPr preferRelativeResize="0"/>
          <p:nvPr/>
        </p:nvPicPr>
        <p:blipFill>
          <a:blip r:embed="rId6">
            <a:alphaModFix/>
          </a:blip>
          <a:stretch>
            <a:fillRect/>
          </a:stretch>
        </p:blipFill>
        <p:spPr>
          <a:xfrm>
            <a:off x="1784116" y="2984399"/>
            <a:ext cx="429725" cy="460856"/>
          </a:xfrm>
          <a:prstGeom prst="rect">
            <a:avLst/>
          </a:prstGeom>
          <a:noFill/>
          <a:ln>
            <a:noFill/>
          </a:ln>
        </p:spPr>
      </p:pic>
      <p:pic>
        <p:nvPicPr>
          <p:cNvPr id="197" name="Google Shape;197;p26"/>
          <p:cNvPicPr preferRelativeResize="0"/>
          <p:nvPr/>
        </p:nvPicPr>
        <p:blipFill>
          <a:blip r:embed="rId7">
            <a:alphaModFix/>
          </a:blip>
          <a:stretch>
            <a:fillRect/>
          </a:stretch>
        </p:blipFill>
        <p:spPr>
          <a:xfrm>
            <a:off x="6964339" y="3318470"/>
            <a:ext cx="429725" cy="395955"/>
          </a:xfrm>
          <a:prstGeom prst="rect">
            <a:avLst/>
          </a:prstGeom>
          <a:noFill/>
          <a:ln>
            <a:noFill/>
          </a:ln>
        </p:spPr>
      </p:pic>
      <p:pic>
        <p:nvPicPr>
          <p:cNvPr id="198" name="Google Shape;198;p26"/>
          <p:cNvPicPr preferRelativeResize="0"/>
          <p:nvPr/>
        </p:nvPicPr>
        <p:blipFill>
          <a:blip r:embed="rId8">
            <a:alphaModFix/>
          </a:blip>
          <a:stretch>
            <a:fillRect/>
          </a:stretch>
        </p:blipFill>
        <p:spPr>
          <a:xfrm>
            <a:off x="2105346" y="1221390"/>
            <a:ext cx="399625" cy="376460"/>
          </a:xfrm>
          <a:prstGeom prst="rect">
            <a:avLst/>
          </a:prstGeom>
          <a:noFill/>
          <a:ln>
            <a:noFill/>
          </a:ln>
        </p:spPr>
      </p:pic>
      <p:pic>
        <p:nvPicPr>
          <p:cNvPr id="199" name="Google Shape;199;p26"/>
          <p:cNvPicPr preferRelativeResize="0"/>
          <p:nvPr/>
        </p:nvPicPr>
        <p:blipFill>
          <a:blip r:embed="rId9">
            <a:alphaModFix/>
          </a:blip>
          <a:stretch>
            <a:fillRect/>
          </a:stretch>
        </p:blipFill>
        <p:spPr>
          <a:xfrm>
            <a:off x="6502088" y="1146523"/>
            <a:ext cx="399625" cy="396477"/>
          </a:xfrm>
          <a:prstGeom prst="rect">
            <a:avLst/>
          </a:prstGeom>
          <a:noFill/>
          <a:ln>
            <a:noFill/>
          </a:ln>
        </p:spPr>
      </p:pic>
      <p:pic>
        <p:nvPicPr>
          <p:cNvPr id="200" name="Google Shape;200;p26"/>
          <p:cNvPicPr preferRelativeResize="0"/>
          <p:nvPr/>
        </p:nvPicPr>
        <p:blipFill>
          <a:blip r:embed="rId10">
            <a:alphaModFix/>
          </a:blip>
          <a:stretch>
            <a:fillRect/>
          </a:stretch>
        </p:blipFill>
        <p:spPr>
          <a:xfrm>
            <a:off x="6902781" y="2141931"/>
            <a:ext cx="485325" cy="4238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Points and Lines have more formal names, which vary by discipline </a:t>
            </a:r>
            <a:endParaRPr/>
          </a:p>
        </p:txBody>
      </p:sp>
      <p:sp>
        <p:nvSpPr>
          <p:cNvPr id="206" name="Google Shape;206;p27"/>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Points and Lines</a:t>
            </a:r>
            <a:endParaRPr/>
          </a:p>
          <a:p>
            <a:pPr indent="0" lvl="0" marL="0" rtl="0" algn="l">
              <a:spcBef>
                <a:spcPts val="0"/>
              </a:spcBef>
              <a:spcAft>
                <a:spcPts val="0"/>
              </a:spcAft>
              <a:buNone/>
            </a:pPr>
            <a:r>
              <a:t/>
            </a:r>
            <a:endParaRPr/>
          </a:p>
        </p:txBody>
      </p:sp>
      <p:graphicFrame>
        <p:nvGraphicFramePr>
          <p:cNvPr id="208" name="Google Shape;208;p27"/>
          <p:cNvGraphicFramePr/>
          <p:nvPr/>
        </p:nvGraphicFramePr>
        <p:xfrm>
          <a:off x="952500" y="1873600"/>
          <a:ext cx="3000000" cy="3000000"/>
        </p:xfrm>
        <a:graphic>
          <a:graphicData uri="http://schemas.openxmlformats.org/drawingml/2006/table">
            <a:tbl>
              <a:tblPr>
                <a:noFill/>
                <a:tableStyleId>{9B109591-91B7-4874-87E0-D5F4C1F8CBE7}</a:tableStyleId>
              </a:tblPr>
              <a:tblGrid>
                <a:gridCol w="2413000"/>
                <a:gridCol w="2413000"/>
                <a:gridCol w="2413000"/>
              </a:tblGrid>
              <a:tr h="138050">
                <a:tc>
                  <a:txBody>
                    <a:bodyPr>
                      <a:noAutofit/>
                    </a:bodyPr>
                    <a:lstStyle/>
                    <a:p>
                      <a:pPr indent="0" lvl="0" marL="0" rtl="0" algn="l">
                        <a:spcBef>
                          <a:spcPts val="0"/>
                        </a:spcBef>
                        <a:spcAft>
                          <a:spcPts val="0"/>
                        </a:spcAft>
                        <a:buNone/>
                      </a:pPr>
                      <a:r>
                        <a:rPr b="1" lang="en">
                          <a:solidFill>
                            <a:srgbClr val="FFFFFF"/>
                          </a:solidFill>
                        </a:rPr>
                        <a:t>Points</a:t>
                      </a:r>
                      <a:endParaRPr b="1">
                        <a:solidFill>
                          <a:srgbClr val="FFFFFF"/>
                        </a:solidFill>
                      </a:endParaRPr>
                    </a:p>
                  </a:txBody>
                  <a:tcPr marT="91425" marB="91425" marR="91425" marL="91425">
                    <a:solidFill>
                      <a:srgbClr val="6FA8DC"/>
                    </a:solidFill>
                  </a:tcPr>
                </a:tc>
                <a:tc>
                  <a:txBody>
                    <a:bodyPr>
                      <a:noAutofit/>
                    </a:bodyPr>
                    <a:lstStyle/>
                    <a:p>
                      <a:pPr indent="0" lvl="0" marL="0" rtl="0" algn="l">
                        <a:spcBef>
                          <a:spcPts val="0"/>
                        </a:spcBef>
                        <a:spcAft>
                          <a:spcPts val="0"/>
                        </a:spcAft>
                        <a:buNone/>
                      </a:pPr>
                      <a:r>
                        <a:rPr b="1" lang="en">
                          <a:solidFill>
                            <a:srgbClr val="FFFFFF"/>
                          </a:solidFill>
                        </a:rPr>
                        <a:t>Lines</a:t>
                      </a:r>
                      <a:endParaRPr b="1">
                        <a:solidFill>
                          <a:srgbClr val="FFFFFF"/>
                        </a:solidFill>
                      </a:endParaRPr>
                    </a:p>
                  </a:txBody>
                  <a:tcPr marT="91425" marB="91425" marR="91425" marL="91425">
                    <a:solidFill>
                      <a:srgbClr val="6FA8DC"/>
                    </a:solidFill>
                  </a:tcPr>
                </a:tc>
                <a:tc>
                  <a:txBody>
                    <a:bodyPr>
                      <a:noAutofit/>
                    </a:bodyPr>
                    <a:lstStyle/>
                    <a:p>
                      <a:pPr indent="0" lvl="0" marL="0" rtl="0" algn="l">
                        <a:spcBef>
                          <a:spcPts val="0"/>
                        </a:spcBef>
                        <a:spcAft>
                          <a:spcPts val="0"/>
                        </a:spcAft>
                        <a:buNone/>
                      </a:pPr>
                      <a:r>
                        <a:rPr b="1" lang="en">
                          <a:solidFill>
                            <a:srgbClr val="FFFFFF"/>
                          </a:solidFill>
                        </a:rPr>
                        <a:t>Discipline</a:t>
                      </a:r>
                      <a:endParaRPr b="1">
                        <a:solidFill>
                          <a:srgbClr val="FFFFFF"/>
                        </a:solidFill>
                      </a:endParaRPr>
                    </a:p>
                  </a:txBody>
                  <a:tcPr marT="91425" marB="91425" marR="91425" marL="91425">
                    <a:solidFill>
                      <a:srgbClr val="6FA8DC"/>
                    </a:solidFill>
                  </a:tcPr>
                </a:tc>
              </a:tr>
              <a:tr h="381000">
                <a:tc>
                  <a:txBody>
                    <a:bodyPr>
                      <a:noAutofit/>
                    </a:bodyPr>
                    <a:lstStyle/>
                    <a:p>
                      <a:pPr indent="0" lvl="0" marL="0" rtl="0" algn="l">
                        <a:spcBef>
                          <a:spcPts val="0"/>
                        </a:spcBef>
                        <a:spcAft>
                          <a:spcPts val="0"/>
                        </a:spcAft>
                        <a:buNone/>
                      </a:pPr>
                      <a:r>
                        <a:rPr lang="en"/>
                        <a:t>Nodes</a:t>
                      </a:r>
                      <a:endParaRPr/>
                    </a:p>
                  </a:txBody>
                  <a:tcPr marT="91425" marB="91425" marR="91425" marL="91425"/>
                </a:tc>
                <a:tc>
                  <a:txBody>
                    <a:bodyPr>
                      <a:noAutofit/>
                    </a:bodyPr>
                    <a:lstStyle/>
                    <a:p>
                      <a:pPr indent="0" lvl="0" marL="0" rtl="0" algn="l">
                        <a:spcBef>
                          <a:spcPts val="0"/>
                        </a:spcBef>
                        <a:spcAft>
                          <a:spcPts val="0"/>
                        </a:spcAft>
                        <a:buNone/>
                      </a:pPr>
                      <a:r>
                        <a:rPr lang="en"/>
                        <a:t>Edges, Links</a:t>
                      </a:r>
                      <a:endParaRPr/>
                    </a:p>
                  </a:txBody>
                  <a:tcPr marT="91425" marB="91425" marR="91425" marL="91425"/>
                </a:tc>
                <a:tc>
                  <a:txBody>
                    <a:bodyPr>
                      <a:noAutofit/>
                    </a:bodyPr>
                    <a:lstStyle/>
                    <a:p>
                      <a:pPr indent="0" lvl="0" marL="0" rtl="0" algn="l">
                        <a:spcBef>
                          <a:spcPts val="0"/>
                        </a:spcBef>
                        <a:spcAft>
                          <a:spcPts val="0"/>
                        </a:spcAft>
                        <a:buNone/>
                      </a:pPr>
                      <a:r>
                        <a:rPr lang="en"/>
                        <a:t>Computer Science</a:t>
                      </a:r>
                      <a:endParaRPr/>
                    </a:p>
                  </a:txBody>
                  <a:tcPr marT="91425" marB="91425" marR="91425" marL="91425"/>
                </a:tc>
              </a:tr>
              <a:tr h="381000">
                <a:tc>
                  <a:txBody>
                    <a:bodyPr>
                      <a:noAutofit/>
                    </a:bodyPr>
                    <a:lstStyle/>
                    <a:p>
                      <a:pPr indent="0" lvl="0" marL="0" rtl="0" algn="l">
                        <a:spcBef>
                          <a:spcPts val="0"/>
                        </a:spcBef>
                        <a:spcAft>
                          <a:spcPts val="0"/>
                        </a:spcAft>
                        <a:buNone/>
                      </a:pPr>
                      <a:r>
                        <a:rPr lang="en"/>
                        <a:t>Vertices</a:t>
                      </a:r>
                      <a:endParaRPr/>
                    </a:p>
                  </a:txBody>
                  <a:tcPr marT="91425" marB="91425" marR="91425" marL="91425"/>
                </a:tc>
                <a:tc>
                  <a:txBody>
                    <a:bodyPr>
                      <a:noAutofit/>
                    </a:bodyPr>
                    <a:lstStyle/>
                    <a:p>
                      <a:pPr indent="0" lvl="0" marL="0" rtl="0" algn="l">
                        <a:spcBef>
                          <a:spcPts val="0"/>
                        </a:spcBef>
                        <a:spcAft>
                          <a:spcPts val="0"/>
                        </a:spcAft>
                        <a:buNone/>
                      </a:pPr>
                      <a:r>
                        <a:rPr lang="en"/>
                        <a:t>Edges, Arcs</a:t>
                      </a:r>
                      <a:endParaRPr/>
                    </a:p>
                  </a:txBody>
                  <a:tcPr marT="91425" marB="91425" marR="91425" marL="91425"/>
                </a:tc>
                <a:tc>
                  <a:txBody>
                    <a:bodyPr>
                      <a:noAutofit/>
                    </a:bodyPr>
                    <a:lstStyle/>
                    <a:p>
                      <a:pPr indent="0" lvl="0" marL="0" rtl="0" algn="l">
                        <a:spcBef>
                          <a:spcPts val="0"/>
                        </a:spcBef>
                        <a:spcAft>
                          <a:spcPts val="0"/>
                        </a:spcAft>
                        <a:buNone/>
                      </a:pPr>
                      <a:r>
                        <a:rPr lang="en"/>
                        <a:t>Math</a:t>
                      </a:r>
                      <a:endParaRPr/>
                    </a:p>
                  </a:txBody>
                  <a:tcPr marT="91425" marB="91425" marR="91425" marL="91425"/>
                </a:tc>
              </a:tr>
              <a:tr h="381000">
                <a:tc>
                  <a:txBody>
                    <a:bodyPr>
                      <a:noAutofit/>
                    </a:bodyPr>
                    <a:lstStyle/>
                    <a:p>
                      <a:pPr indent="0" lvl="0" marL="0" rtl="0" algn="l">
                        <a:spcBef>
                          <a:spcPts val="0"/>
                        </a:spcBef>
                        <a:spcAft>
                          <a:spcPts val="0"/>
                        </a:spcAft>
                        <a:buNone/>
                      </a:pPr>
                      <a:r>
                        <a:rPr lang="en"/>
                        <a:t>Sites</a:t>
                      </a:r>
                      <a:endParaRPr/>
                    </a:p>
                  </a:txBody>
                  <a:tcPr marT="91425" marB="91425" marR="91425" marL="91425"/>
                </a:tc>
                <a:tc>
                  <a:txBody>
                    <a:bodyPr>
                      <a:noAutofit/>
                    </a:bodyPr>
                    <a:lstStyle/>
                    <a:p>
                      <a:pPr indent="0" lvl="0" marL="0" rtl="0" algn="l">
                        <a:spcBef>
                          <a:spcPts val="0"/>
                        </a:spcBef>
                        <a:spcAft>
                          <a:spcPts val="0"/>
                        </a:spcAft>
                        <a:buNone/>
                      </a:pPr>
                      <a:r>
                        <a:rPr lang="en"/>
                        <a:t>Bonds</a:t>
                      </a:r>
                      <a:endParaRPr/>
                    </a:p>
                  </a:txBody>
                  <a:tcPr marT="91425" marB="91425" marR="91425" marL="91425"/>
                </a:tc>
                <a:tc>
                  <a:txBody>
                    <a:bodyPr>
                      <a:noAutofit/>
                    </a:bodyPr>
                    <a:lstStyle/>
                    <a:p>
                      <a:pPr indent="0" lvl="0" marL="0" rtl="0" algn="l">
                        <a:spcBef>
                          <a:spcPts val="0"/>
                        </a:spcBef>
                        <a:spcAft>
                          <a:spcPts val="0"/>
                        </a:spcAft>
                        <a:buNone/>
                      </a:pPr>
                      <a:r>
                        <a:rPr lang="en"/>
                        <a:t>Physics</a:t>
                      </a:r>
                      <a:endParaRPr/>
                    </a:p>
                  </a:txBody>
                  <a:tcPr marT="91425" marB="91425" marR="91425" marL="91425"/>
                </a:tc>
              </a:tr>
              <a:tr h="381000">
                <a:tc>
                  <a:txBody>
                    <a:bodyPr>
                      <a:noAutofit/>
                    </a:bodyPr>
                    <a:lstStyle/>
                    <a:p>
                      <a:pPr indent="0" lvl="0" marL="0" rtl="0" algn="l">
                        <a:spcBef>
                          <a:spcPts val="0"/>
                        </a:spcBef>
                        <a:spcAft>
                          <a:spcPts val="0"/>
                        </a:spcAft>
                        <a:buNone/>
                      </a:pPr>
                      <a:r>
                        <a:rPr lang="en"/>
                        <a:t>Actors</a:t>
                      </a:r>
                      <a:endParaRPr/>
                    </a:p>
                  </a:txBody>
                  <a:tcPr marT="91425" marB="91425" marR="91425" marL="91425"/>
                </a:tc>
                <a:tc>
                  <a:txBody>
                    <a:bodyPr>
                      <a:noAutofit/>
                    </a:bodyPr>
                    <a:lstStyle/>
                    <a:p>
                      <a:pPr indent="0" lvl="0" marL="0" rtl="0" algn="l">
                        <a:spcBef>
                          <a:spcPts val="0"/>
                        </a:spcBef>
                        <a:spcAft>
                          <a:spcPts val="0"/>
                        </a:spcAft>
                        <a:buNone/>
                      </a:pPr>
                      <a:r>
                        <a:rPr lang="en"/>
                        <a:t>Ties, Relations</a:t>
                      </a:r>
                      <a:endParaRPr/>
                    </a:p>
                  </a:txBody>
                  <a:tcPr marT="91425" marB="91425" marR="91425" marL="91425"/>
                </a:tc>
                <a:tc>
                  <a:txBody>
                    <a:bodyPr>
                      <a:noAutofit/>
                    </a:bodyPr>
                    <a:lstStyle/>
                    <a:p>
                      <a:pPr indent="0" lvl="0" marL="0" rtl="0" algn="l">
                        <a:spcBef>
                          <a:spcPts val="0"/>
                        </a:spcBef>
                        <a:spcAft>
                          <a:spcPts val="0"/>
                        </a:spcAft>
                        <a:buNone/>
                      </a:pPr>
                      <a:r>
                        <a:rPr lang="en"/>
                        <a:t>Sociology</a:t>
                      </a:r>
                      <a:endParaRPr/>
                    </a:p>
                  </a:txBody>
                  <a:tcPr marT="91425" marB="91425" marR="91425" marL="91425"/>
                </a:tc>
              </a:tr>
            </a:tbl>
          </a:graphicData>
        </a:graphic>
      </p:graphicFrame>
      <p:sp>
        <p:nvSpPr>
          <p:cNvPr id="209" name="Google Shape;209;p27"/>
          <p:cNvSpPr txBox="1"/>
          <p:nvPr/>
        </p:nvSpPr>
        <p:spPr>
          <a:xfrm>
            <a:off x="0" y="4516200"/>
            <a:ext cx="76659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a:t>
            </a:r>
            <a:endParaRPr sz="1000"/>
          </a:p>
          <a:p>
            <a:pPr indent="0" lvl="0" marL="0" rtl="0" algn="l">
              <a:spcBef>
                <a:spcPts val="0"/>
              </a:spcBef>
              <a:spcAft>
                <a:spcPts val="0"/>
              </a:spcAft>
              <a:buNone/>
            </a:pPr>
            <a:r>
              <a:rPr lang="en" sz="1000"/>
              <a:t>Jean Mark Gawron, Python for Social Science, </a:t>
            </a:r>
            <a:br>
              <a:rPr lang="en" sz="1000"/>
            </a:br>
            <a:r>
              <a:rPr lang="en" sz="1000" u="sng">
                <a:solidFill>
                  <a:srgbClr val="6611CC"/>
                </a:solidFill>
                <a:hlinkClick r:id="rId3"/>
              </a:rPr>
              <a:t>https://gawron.sdsu.edu/python_for_ss/course_core/book_draft/Social_Networks/Social_Networks.html#what-are-networks</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Points and Lines have more formal names, which vary by discipline </a:t>
            </a:r>
            <a:endParaRPr/>
          </a:p>
        </p:txBody>
      </p:sp>
      <p:sp>
        <p:nvSpPr>
          <p:cNvPr id="215" name="Google Shape;215;p28"/>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Points and Lines</a:t>
            </a:r>
            <a:endParaRPr/>
          </a:p>
          <a:p>
            <a:pPr indent="0" lvl="0" marL="0" rtl="0" algn="l">
              <a:spcBef>
                <a:spcPts val="0"/>
              </a:spcBef>
              <a:spcAft>
                <a:spcPts val="0"/>
              </a:spcAft>
              <a:buNone/>
            </a:pPr>
            <a:r>
              <a:t/>
            </a:r>
            <a:endParaRPr/>
          </a:p>
        </p:txBody>
      </p:sp>
      <p:graphicFrame>
        <p:nvGraphicFramePr>
          <p:cNvPr id="217" name="Google Shape;217;p28"/>
          <p:cNvGraphicFramePr/>
          <p:nvPr/>
        </p:nvGraphicFramePr>
        <p:xfrm>
          <a:off x="952500" y="1873600"/>
          <a:ext cx="3000000" cy="3000000"/>
        </p:xfrm>
        <a:graphic>
          <a:graphicData uri="http://schemas.openxmlformats.org/drawingml/2006/table">
            <a:tbl>
              <a:tblPr>
                <a:noFill/>
                <a:tableStyleId>{9B109591-91B7-4874-87E0-D5F4C1F8CBE7}</a:tableStyleId>
              </a:tblPr>
              <a:tblGrid>
                <a:gridCol w="2413000"/>
                <a:gridCol w="2413000"/>
                <a:gridCol w="2413000"/>
              </a:tblGrid>
              <a:tr h="138050">
                <a:tc>
                  <a:txBody>
                    <a:bodyPr>
                      <a:noAutofit/>
                    </a:bodyPr>
                    <a:lstStyle/>
                    <a:p>
                      <a:pPr indent="0" lvl="0" marL="0" rtl="0" algn="l">
                        <a:spcBef>
                          <a:spcPts val="0"/>
                        </a:spcBef>
                        <a:spcAft>
                          <a:spcPts val="0"/>
                        </a:spcAft>
                        <a:buNone/>
                      </a:pPr>
                      <a:r>
                        <a:rPr b="1" lang="en">
                          <a:solidFill>
                            <a:srgbClr val="FFFFFF"/>
                          </a:solidFill>
                        </a:rPr>
                        <a:t>Points</a:t>
                      </a:r>
                      <a:endParaRPr b="1">
                        <a:solidFill>
                          <a:srgbClr val="FFFFFF"/>
                        </a:solidFill>
                      </a:endParaRPr>
                    </a:p>
                  </a:txBody>
                  <a:tcPr marT="91425" marB="91425" marR="91425" marL="91425">
                    <a:solidFill>
                      <a:srgbClr val="6FA8DC"/>
                    </a:solidFill>
                  </a:tcPr>
                </a:tc>
                <a:tc>
                  <a:txBody>
                    <a:bodyPr>
                      <a:noAutofit/>
                    </a:bodyPr>
                    <a:lstStyle/>
                    <a:p>
                      <a:pPr indent="0" lvl="0" marL="0" rtl="0" algn="l">
                        <a:spcBef>
                          <a:spcPts val="0"/>
                        </a:spcBef>
                        <a:spcAft>
                          <a:spcPts val="0"/>
                        </a:spcAft>
                        <a:buNone/>
                      </a:pPr>
                      <a:r>
                        <a:rPr b="1" lang="en">
                          <a:solidFill>
                            <a:srgbClr val="FFFFFF"/>
                          </a:solidFill>
                        </a:rPr>
                        <a:t>Lines</a:t>
                      </a:r>
                      <a:endParaRPr b="1">
                        <a:solidFill>
                          <a:srgbClr val="FFFFFF"/>
                        </a:solidFill>
                      </a:endParaRPr>
                    </a:p>
                  </a:txBody>
                  <a:tcPr marT="91425" marB="91425" marR="91425" marL="91425">
                    <a:solidFill>
                      <a:srgbClr val="6FA8DC"/>
                    </a:solidFill>
                  </a:tcPr>
                </a:tc>
                <a:tc>
                  <a:txBody>
                    <a:bodyPr>
                      <a:noAutofit/>
                    </a:bodyPr>
                    <a:lstStyle/>
                    <a:p>
                      <a:pPr indent="0" lvl="0" marL="0" rtl="0" algn="l">
                        <a:spcBef>
                          <a:spcPts val="0"/>
                        </a:spcBef>
                        <a:spcAft>
                          <a:spcPts val="0"/>
                        </a:spcAft>
                        <a:buNone/>
                      </a:pPr>
                      <a:r>
                        <a:rPr b="1" lang="en">
                          <a:solidFill>
                            <a:srgbClr val="FFFFFF"/>
                          </a:solidFill>
                        </a:rPr>
                        <a:t>Discipline</a:t>
                      </a:r>
                      <a:endParaRPr b="1">
                        <a:solidFill>
                          <a:srgbClr val="FFFFFF"/>
                        </a:solidFill>
                      </a:endParaRPr>
                    </a:p>
                  </a:txBody>
                  <a:tcPr marT="91425" marB="91425" marR="91425" marL="91425">
                    <a:solidFill>
                      <a:srgbClr val="6FA8DC"/>
                    </a:solidFill>
                  </a:tcPr>
                </a:tc>
              </a:tr>
              <a:tr h="381000">
                <a:tc>
                  <a:txBody>
                    <a:bodyPr>
                      <a:noAutofit/>
                    </a:bodyPr>
                    <a:lstStyle/>
                    <a:p>
                      <a:pPr indent="0" lvl="0" marL="0" rtl="0" algn="l">
                        <a:spcBef>
                          <a:spcPts val="0"/>
                        </a:spcBef>
                        <a:spcAft>
                          <a:spcPts val="0"/>
                        </a:spcAft>
                        <a:buNone/>
                      </a:pPr>
                      <a:r>
                        <a:rPr lang="en"/>
                        <a:t>Nodes</a:t>
                      </a:r>
                      <a:endParaRPr/>
                    </a:p>
                  </a:txBody>
                  <a:tcPr marT="91425" marB="91425" marR="91425" marL="91425"/>
                </a:tc>
                <a:tc>
                  <a:txBody>
                    <a:bodyPr>
                      <a:noAutofit/>
                    </a:bodyPr>
                    <a:lstStyle/>
                    <a:p>
                      <a:pPr indent="0" lvl="0" marL="0" rtl="0" algn="l">
                        <a:spcBef>
                          <a:spcPts val="0"/>
                        </a:spcBef>
                        <a:spcAft>
                          <a:spcPts val="0"/>
                        </a:spcAft>
                        <a:buNone/>
                      </a:pPr>
                      <a:r>
                        <a:rPr lang="en"/>
                        <a:t>Edges, Links</a:t>
                      </a:r>
                      <a:endParaRPr/>
                    </a:p>
                  </a:txBody>
                  <a:tcPr marT="91425" marB="91425" marR="91425" marL="91425"/>
                </a:tc>
                <a:tc>
                  <a:txBody>
                    <a:bodyPr>
                      <a:noAutofit/>
                    </a:bodyPr>
                    <a:lstStyle/>
                    <a:p>
                      <a:pPr indent="0" lvl="0" marL="0" rtl="0" algn="l">
                        <a:spcBef>
                          <a:spcPts val="0"/>
                        </a:spcBef>
                        <a:spcAft>
                          <a:spcPts val="0"/>
                        </a:spcAft>
                        <a:buNone/>
                      </a:pPr>
                      <a:r>
                        <a:rPr lang="en"/>
                        <a:t>Computer Science</a:t>
                      </a:r>
                      <a:endParaRPr/>
                    </a:p>
                  </a:txBody>
                  <a:tcPr marT="91425" marB="91425" marR="91425" marL="91425"/>
                </a:tc>
              </a:tr>
              <a:tr h="381000">
                <a:tc>
                  <a:txBody>
                    <a:bodyPr>
                      <a:noAutofit/>
                    </a:bodyPr>
                    <a:lstStyle/>
                    <a:p>
                      <a:pPr indent="0" lvl="0" marL="0" rtl="0" algn="l">
                        <a:spcBef>
                          <a:spcPts val="0"/>
                        </a:spcBef>
                        <a:spcAft>
                          <a:spcPts val="0"/>
                        </a:spcAft>
                        <a:buNone/>
                      </a:pPr>
                      <a:r>
                        <a:rPr lang="en"/>
                        <a:t>Vertices</a:t>
                      </a:r>
                      <a:endParaRPr/>
                    </a:p>
                  </a:txBody>
                  <a:tcPr marT="91425" marB="91425" marR="91425" marL="91425"/>
                </a:tc>
                <a:tc>
                  <a:txBody>
                    <a:bodyPr>
                      <a:noAutofit/>
                    </a:bodyPr>
                    <a:lstStyle/>
                    <a:p>
                      <a:pPr indent="0" lvl="0" marL="0" rtl="0" algn="l">
                        <a:spcBef>
                          <a:spcPts val="0"/>
                        </a:spcBef>
                        <a:spcAft>
                          <a:spcPts val="0"/>
                        </a:spcAft>
                        <a:buNone/>
                      </a:pPr>
                      <a:r>
                        <a:rPr lang="en"/>
                        <a:t>Edges, Arcs</a:t>
                      </a:r>
                      <a:endParaRPr/>
                    </a:p>
                  </a:txBody>
                  <a:tcPr marT="91425" marB="91425" marR="91425" marL="91425"/>
                </a:tc>
                <a:tc>
                  <a:txBody>
                    <a:bodyPr>
                      <a:noAutofit/>
                    </a:bodyPr>
                    <a:lstStyle/>
                    <a:p>
                      <a:pPr indent="0" lvl="0" marL="0" rtl="0" algn="l">
                        <a:spcBef>
                          <a:spcPts val="0"/>
                        </a:spcBef>
                        <a:spcAft>
                          <a:spcPts val="0"/>
                        </a:spcAft>
                        <a:buNone/>
                      </a:pPr>
                      <a:r>
                        <a:rPr lang="en"/>
                        <a:t>Math</a:t>
                      </a:r>
                      <a:endParaRPr/>
                    </a:p>
                  </a:txBody>
                  <a:tcPr marT="91425" marB="91425" marR="91425" marL="91425"/>
                </a:tc>
              </a:tr>
              <a:tr h="381000">
                <a:tc>
                  <a:txBody>
                    <a:bodyPr>
                      <a:noAutofit/>
                    </a:bodyPr>
                    <a:lstStyle/>
                    <a:p>
                      <a:pPr indent="0" lvl="0" marL="0" rtl="0" algn="l">
                        <a:spcBef>
                          <a:spcPts val="0"/>
                        </a:spcBef>
                        <a:spcAft>
                          <a:spcPts val="0"/>
                        </a:spcAft>
                        <a:buNone/>
                      </a:pPr>
                      <a:r>
                        <a:rPr lang="en"/>
                        <a:t>Sites</a:t>
                      </a:r>
                      <a:endParaRPr/>
                    </a:p>
                  </a:txBody>
                  <a:tcPr marT="91425" marB="91425" marR="91425" marL="91425"/>
                </a:tc>
                <a:tc>
                  <a:txBody>
                    <a:bodyPr>
                      <a:noAutofit/>
                    </a:bodyPr>
                    <a:lstStyle/>
                    <a:p>
                      <a:pPr indent="0" lvl="0" marL="0" rtl="0" algn="l">
                        <a:spcBef>
                          <a:spcPts val="0"/>
                        </a:spcBef>
                        <a:spcAft>
                          <a:spcPts val="0"/>
                        </a:spcAft>
                        <a:buNone/>
                      </a:pPr>
                      <a:r>
                        <a:rPr lang="en"/>
                        <a:t>Bonds</a:t>
                      </a:r>
                      <a:endParaRPr/>
                    </a:p>
                  </a:txBody>
                  <a:tcPr marT="91425" marB="91425" marR="91425" marL="91425"/>
                </a:tc>
                <a:tc>
                  <a:txBody>
                    <a:bodyPr>
                      <a:noAutofit/>
                    </a:bodyPr>
                    <a:lstStyle/>
                    <a:p>
                      <a:pPr indent="0" lvl="0" marL="0" rtl="0" algn="l">
                        <a:spcBef>
                          <a:spcPts val="0"/>
                        </a:spcBef>
                        <a:spcAft>
                          <a:spcPts val="0"/>
                        </a:spcAft>
                        <a:buNone/>
                      </a:pPr>
                      <a:r>
                        <a:rPr lang="en"/>
                        <a:t>Physics</a:t>
                      </a:r>
                      <a:endParaRPr/>
                    </a:p>
                  </a:txBody>
                  <a:tcPr marT="91425" marB="91425" marR="91425" marL="91425"/>
                </a:tc>
              </a:tr>
              <a:tr h="381000">
                <a:tc>
                  <a:txBody>
                    <a:bodyPr>
                      <a:noAutofit/>
                    </a:bodyPr>
                    <a:lstStyle/>
                    <a:p>
                      <a:pPr indent="0" lvl="0" marL="0" rtl="0" algn="l">
                        <a:spcBef>
                          <a:spcPts val="0"/>
                        </a:spcBef>
                        <a:spcAft>
                          <a:spcPts val="0"/>
                        </a:spcAft>
                        <a:buNone/>
                      </a:pPr>
                      <a:r>
                        <a:rPr lang="en"/>
                        <a:t>Actors</a:t>
                      </a:r>
                      <a:endParaRPr/>
                    </a:p>
                  </a:txBody>
                  <a:tcPr marT="91425" marB="91425" marR="91425" marL="91425"/>
                </a:tc>
                <a:tc>
                  <a:txBody>
                    <a:bodyPr>
                      <a:noAutofit/>
                    </a:bodyPr>
                    <a:lstStyle/>
                    <a:p>
                      <a:pPr indent="0" lvl="0" marL="0" rtl="0" algn="l">
                        <a:spcBef>
                          <a:spcPts val="0"/>
                        </a:spcBef>
                        <a:spcAft>
                          <a:spcPts val="0"/>
                        </a:spcAft>
                        <a:buNone/>
                      </a:pPr>
                      <a:r>
                        <a:rPr lang="en"/>
                        <a:t>Ties, Relations</a:t>
                      </a:r>
                      <a:endParaRPr/>
                    </a:p>
                  </a:txBody>
                  <a:tcPr marT="91425" marB="91425" marR="91425" marL="91425"/>
                </a:tc>
                <a:tc>
                  <a:txBody>
                    <a:bodyPr>
                      <a:noAutofit/>
                    </a:bodyPr>
                    <a:lstStyle/>
                    <a:p>
                      <a:pPr indent="0" lvl="0" marL="0" rtl="0" algn="l">
                        <a:spcBef>
                          <a:spcPts val="0"/>
                        </a:spcBef>
                        <a:spcAft>
                          <a:spcPts val="0"/>
                        </a:spcAft>
                        <a:buNone/>
                      </a:pPr>
                      <a:r>
                        <a:rPr lang="en"/>
                        <a:t>Sociology</a:t>
                      </a:r>
                      <a:endParaRPr/>
                    </a:p>
                  </a:txBody>
                  <a:tcPr marT="91425" marB="91425" marR="91425" marL="91425"/>
                </a:tc>
              </a:tr>
            </a:tbl>
          </a:graphicData>
        </a:graphic>
      </p:graphicFrame>
      <p:sp>
        <p:nvSpPr>
          <p:cNvPr id="218" name="Google Shape;218;p28"/>
          <p:cNvSpPr txBox="1"/>
          <p:nvPr/>
        </p:nvSpPr>
        <p:spPr>
          <a:xfrm>
            <a:off x="0" y="4516200"/>
            <a:ext cx="76659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a:t>
            </a:r>
            <a:endParaRPr sz="1000"/>
          </a:p>
          <a:p>
            <a:pPr indent="0" lvl="0" marL="0" rtl="0" algn="l">
              <a:spcBef>
                <a:spcPts val="0"/>
              </a:spcBef>
              <a:spcAft>
                <a:spcPts val="0"/>
              </a:spcAft>
              <a:buNone/>
            </a:pPr>
            <a:r>
              <a:rPr lang="en" sz="1000"/>
              <a:t>Jean Mark Gawron, Python for Social Science, </a:t>
            </a:r>
            <a:br>
              <a:rPr lang="en" sz="1000"/>
            </a:br>
            <a:r>
              <a:rPr lang="en" sz="1000" u="sng">
                <a:solidFill>
                  <a:srgbClr val="6611CC"/>
                </a:solidFill>
                <a:hlinkClick r:id="rId3"/>
              </a:rPr>
              <a:t>https://gawron.sdsu.edu/python_for_ss/course_core/book_draft/Social_Networks/Social_Networks.html#what-are-networks</a:t>
            </a:r>
            <a:endParaRPr sz="1000"/>
          </a:p>
        </p:txBody>
      </p:sp>
      <p:sp>
        <p:nvSpPr>
          <p:cNvPr id="219" name="Google Shape;219;p28"/>
          <p:cNvSpPr/>
          <p:nvPr/>
        </p:nvSpPr>
        <p:spPr>
          <a:xfrm>
            <a:off x="191775" y="2273825"/>
            <a:ext cx="705300" cy="352800"/>
          </a:xfrm>
          <a:prstGeom prst="rightArrow">
            <a:avLst>
              <a:gd fmla="val 50000" name="adj1"/>
              <a:gd fmla="val 50000" name="adj2"/>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9"/>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Types of Networks</a:t>
            </a:r>
            <a:endParaRPr/>
          </a:p>
        </p:txBody>
      </p:sp>
      <p:graphicFrame>
        <p:nvGraphicFramePr>
          <p:cNvPr id="226" name="Google Shape;226;p29"/>
          <p:cNvGraphicFramePr/>
          <p:nvPr/>
        </p:nvGraphicFramePr>
        <p:xfrm>
          <a:off x="1680225" y="1576875"/>
          <a:ext cx="3000000" cy="3000000"/>
        </p:xfrm>
        <a:graphic>
          <a:graphicData uri="http://schemas.openxmlformats.org/drawingml/2006/table">
            <a:tbl>
              <a:tblPr>
                <a:noFill/>
                <a:tableStyleId>{9B109591-91B7-4874-87E0-D5F4C1F8CBE7}</a:tableStyleId>
              </a:tblPr>
              <a:tblGrid>
                <a:gridCol w="2604925"/>
                <a:gridCol w="944650"/>
                <a:gridCol w="2527225"/>
              </a:tblGrid>
              <a:tr h="396200">
                <a:tc>
                  <a:txBody>
                    <a:bodyPr>
                      <a:noAutofit/>
                    </a:bodyPr>
                    <a:lstStyle/>
                    <a:p>
                      <a:pPr indent="0" lvl="0" marL="0" rtl="0" algn="l">
                        <a:spcBef>
                          <a:spcPts val="0"/>
                        </a:spcBef>
                        <a:spcAft>
                          <a:spcPts val="0"/>
                        </a:spcAft>
                        <a:buNone/>
                      </a:pPr>
                      <a:r>
                        <a:rPr b="1" lang="en">
                          <a:solidFill>
                            <a:srgbClr val="FFFFFF"/>
                          </a:solidFill>
                        </a:rPr>
                        <a:t>UnDirected</a:t>
                      </a:r>
                      <a:endParaRPr b="1">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FA8DC"/>
                    </a:solidFill>
                  </a:tcPr>
                </a:tc>
                <a:tc>
                  <a:txBody>
                    <a:bodyPr>
                      <a:noAutofit/>
                    </a:bodyPr>
                    <a:lstStyle/>
                    <a:p>
                      <a:pPr indent="0" lvl="0" marL="0" rtl="0" algn="l">
                        <a:spcBef>
                          <a:spcPts val="0"/>
                        </a:spcBef>
                        <a:spcAft>
                          <a:spcPts val="0"/>
                        </a:spcAft>
                        <a:buNone/>
                      </a:pPr>
                      <a:r>
                        <a:t/>
                      </a:r>
                      <a:endParaRPr b="1">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noAutofit/>
                    </a:bodyPr>
                    <a:lstStyle/>
                    <a:p>
                      <a:pPr indent="0" lvl="0" marL="0" rtl="0" algn="l">
                        <a:spcBef>
                          <a:spcPts val="0"/>
                        </a:spcBef>
                        <a:spcAft>
                          <a:spcPts val="0"/>
                        </a:spcAft>
                        <a:buNone/>
                      </a:pPr>
                      <a:r>
                        <a:rPr b="1" lang="en">
                          <a:solidFill>
                            <a:srgbClr val="FFFFFF"/>
                          </a:solidFill>
                        </a:rPr>
                        <a:t>Directed</a:t>
                      </a:r>
                      <a:endParaRPr b="1">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FA8DC"/>
                    </a:solidFill>
                  </a:tcPr>
                </a:tc>
              </a:tr>
              <a:tr h="381000">
                <a:tc>
                  <a:txBody>
                    <a:bodyPr>
                      <a:noAutofit/>
                    </a:bodyPr>
                    <a:lstStyle/>
                    <a:p>
                      <a:pPr indent="0" lvl="0" marL="0" rtl="0" algn="l">
                        <a:spcBef>
                          <a:spcPts val="0"/>
                        </a:spcBef>
                        <a:spcAft>
                          <a:spcPts val="0"/>
                        </a:spcAft>
                        <a:buNone/>
                      </a:pPr>
                      <a:r>
                        <a:rPr lang="en"/>
                        <a:t>Facebook</a:t>
                      </a:r>
                      <a:endParaRPr/>
                    </a:p>
                    <a:p>
                      <a:pPr indent="0" lvl="0" marL="0" rtl="0" algn="l">
                        <a:spcBef>
                          <a:spcPts val="0"/>
                        </a:spcBef>
                        <a:spcAft>
                          <a:spcPts val="0"/>
                        </a:spcAft>
                        <a:buNone/>
                      </a:pPr>
                      <a:r>
                        <a:rPr lang="en"/>
                        <a:t>Linkedin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Connections are directionless and </a:t>
                      </a:r>
                      <a:r>
                        <a:rPr lang="en"/>
                        <a:t>reciprocal</a:t>
                      </a:r>
                      <a:r>
                        <a:rPr lang="en"/>
                        <a:t>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noAutofit/>
                    </a:bodyPr>
                    <a:lstStyle/>
                    <a:p>
                      <a:pPr indent="0" lvl="0" marL="0" rtl="0" algn="l">
                        <a:spcBef>
                          <a:spcPts val="0"/>
                        </a:spcBef>
                        <a:spcAft>
                          <a:spcPts val="0"/>
                        </a:spcAft>
                        <a:buNone/>
                      </a:pPr>
                      <a:r>
                        <a:rPr lang="en"/>
                        <a:t>Twitter</a:t>
                      </a:r>
                      <a:endParaRPr/>
                    </a:p>
                    <a:p>
                      <a:pPr indent="0" lvl="0" marL="0" rtl="0" algn="l">
                        <a:spcBef>
                          <a:spcPts val="0"/>
                        </a:spcBef>
                        <a:spcAft>
                          <a:spcPts val="0"/>
                        </a:spcAft>
                        <a:buClr>
                          <a:schemeClr val="dk1"/>
                        </a:buClr>
                        <a:buSzPts val="1100"/>
                        <a:buFont typeface="Arial"/>
                        <a:buNone/>
                      </a:pPr>
                      <a:r>
                        <a:rPr lang="en">
                          <a:solidFill>
                            <a:schemeClr val="dk1"/>
                          </a:solidFill>
                        </a:rPr>
                        <a:t>Snaphchat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Instagram</a:t>
                      </a:r>
                      <a:endParaRPr>
                        <a:solidFill>
                          <a:schemeClr val="dk1"/>
                        </a:solidFill>
                      </a:endParaRPr>
                    </a:p>
                    <a:p>
                      <a:pPr indent="0" lvl="0" marL="0" rtl="0" algn="l">
                        <a:spcBef>
                          <a:spcPts val="0"/>
                        </a:spcBef>
                        <a:spcAft>
                          <a:spcPts val="0"/>
                        </a:spcAft>
                        <a:buNone/>
                      </a:pPr>
                      <a:r>
                        <a:rPr lang="en">
                          <a:solidFill>
                            <a:schemeClr val="dk1"/>
                          </a:solidFill>
                        </a:rPr>
                        <a:t>Whateverkidsusenowadays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Connections don’t have to be reciprocal - if A follows B on Twitter, B does not necessarily follow A</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27" name="Google Shape;227;p29"/>
          <p:cNvSpPr txBox="1"/>
          <p:nvPr/>
        </p:nvSpPr>
        <p:spPr>
          <a:xfrm>
            <a:off x="122575" y="4594500"/>
            <a:ext cx="47067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Also: MultiGraph and Multi-Directed-Graph</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31" name="Shape 231"/>
        <p:cNvGrpSpPr/>
        <p:nvPr/>
      </p:nvGrpSpPr>
      <p:grpSpPr>
        <a:xfrm>
          <a:off x="0" y="0"/>
          <a:ext cx="0" cy="0"/>
          <a:chOff x="0" y="0"/>
          <a:chExt cx="0" cy="0"/>
        </a:xfrm>
      </p:grpSpPr>
      <p:sp>
        <p:nvSpPr>
          <p:cNvPr id="232" name="Google Shape;232;p30"/>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0"/>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a:t>
            </a:r>
            <a:r>
              <a:rPr lang="en"/>
              <a:t>Types of Networks</a:t>
            </a:r>
            <a:endParaRPr/>
          </a:p>
        </p:txBody>
      </p:sp>
      <p:graphicFrame>
        <p:nvGraphicFramePr>
          <p:cNvPr id="234" name="Google Shape;234;p30"/>
          <p:cNvGraphicFramePr/>
          <p:nvPr/>
        </p:nvGraphicFramePr>
        <p:xfrm>
          <a:off x="1680225" y="1576875"/>
          <a:ext cx="3000000" cy="3000000"/>
        </p:xfrm>
        <a:graphic>
          <a:graphicData uri="http://schemas.openxmlformats.org/drawingml/2006/table">
            <a:tbl>
              <a:tblPr>
                <a:noFill/>
                <a:tableStyleId>{9B109591-91B7-4874-87E0-D5F4C1F8CBE7}</a:tableStyleId>
              </a:tblPr>
              <a:tblGrid>
                <a:gridCol w="2604925"/>
                <a:gridCol w="944650"/>
                <a:gridCol w="2527225"/>
              </a:tblGrid>
              <a:tr h="396200">
                <a:tc>
                  <a:txBody>
                    <a:bodyPr>
                      <a:noAutofit/>
                    </a:bodyPr>
                    <a:lstStyle/>
                    <a:p>
                      <a:pPr indent="0" lvl="0" marL="0" marR="0" rtl="0" algn="l">
                        <a:lnSpc>
                          <a:spcPct val="100000"/>
                        </a:lnSpc>
                        <a:spcBef>
                          <a:spcPts val="0"/>
                        </a:spcBef>
                        <a:spcAft>
                          <a:spcPts val="0"/>
                        </a:spcAft>
                        <a:buNone/>
                      </a:pPr>
                      <a:r>
                        <a:rPr b="1" lang="en">
                          <a:solidFill>
                            <a:srgbClr val="FFFFFF"/>
                          </a:solidFill>
                        </a:rPr>
                        <a:t>Multigraph</a:t>
                      </a:r>
                      <a:endParaRPr b="1">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FA8DC"/>
                    </a:solidFill>
                  </a:tcPr>
                </a:tc>
                <a:tc>
                  <a:txBody>
                    <a:bodyPr>
                      <a:noAutofit/>
                    </a:bodyPr>
                    <a:lstStyle/>
                    <a:p>
                      <a:pPr indent="0" lvl="0" marL="0" rtl="0" algn="l">
                        <a:spcBef>
                          <a:spcPts val="0"/>
                        </a:spcBef>
                        <a:spcAft>
                          <a:spcPts val="0"/>
                        </a:spcAft>
                        <a:buNone/>
                      </a:pPr>
                      <a:r>
                        <a:t/>
                      </a:r>
                      <a:endParaRPr b="1">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noAutofit/>
                    </a:bodyPr>
                    <a:lstStyle/>
                    <a:p>
                      <a:pPr indent="0" lvl="0" marL="0" rtl="0" algn="l">
                        <a:spcBef>
                          <a:spcPts val="0"/>
                        </a:spcBef>
                        <a:spcAft>
                          <a:spcPts val="0"/>
                        </a:spcAft>
                        <a:buNone/>
                      </a:pPr>
                      <a:r>
                        <a:rPr b="1" lang="en">
                          <a:solidFill>
                            <a:srgbClr val="FFFFFF"/>
                          </a:solidFill>
                        </a:rPr>
                        <a:t>Weighted</a:t>
                      </a:r>
                      <a:endParaRPr b="1">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FA8DC"/>
                    </a:solidFill>
                  </a:tcPr>
                </a:tc>
              </a:tr>
              <a:tr h="381000">
                <a:tc>
                  <a:txBody>
                    <a:bodyPr>
                      <a:noAutofit/>
                    </a:bodyPr>
                    <a:lstStyle/>
                    <a:p>
                      <a:pPr indent="0" lvl="0" marL="0" rtl="0" algn="l">
                        <a:spcBef>
                          <a:spcPts val="0"/>
                        </a:spcBef>
                        <a:spcAft>
                          <a:spcPts val="0"/>
                        </a:spcAft>
                        <a:buNone/>
                      </a:pPr>
                      <a:r>
                        <a:rPr lang="en"/>
                        <a:t>Nodes can have more than one edge between them.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e.g. messages on whatsapp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(and multi-directed-graph)</a:t>
                      </a:r>
                      <a:endParaRPr>
                        <a:solidFill>
                          <a:schemeClr val="dk1"/>
                        </a:solidFill>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FFF"/>
                    </a:solidFill>
                  </a:tcPr>
                </a:tc>
                <a:tc>
                  <a:txBody>
                    <a:bodyPr>
                      <a:noAutofit/>
                    </a:bodyPr>
                    <a:lstStyle/>
                    <a:p>
                      <a:pPr indent="0" lvl="0" marL="0" rtl="0" algn="l">
                        <a:spcBef>
                          <a:spcPts val="0"/>
                        </a:spcBef>
                        <a:spcAft>
                          <a:spcPts val="0"/>
                        </a:spcAft>
                        <a:buNone/>
                      </a:pPr>
                      <a:r>
                        <a:rPr lang="en"/>
                        <a:t>The connection (the edge) can be quantifiable and different from edge to edge.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e.g. sending p2p payments for varying amounts.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best way to learn is to get our hands dirty with real data and work out an example, so…</a:t>
            </a:r>
            <a:endParaRPr/>
          </a:p>
          <a:p>
            <a:pPr indent="0" lvl="0" marL="0" rtl="0" algn="ctr">
              <a:spcBef>
                <a:spcPts val="1600"/>
              </a:spcBef>
              <a:spcAft>
                <a:spcPts val="0"/>
              </a:spcAft>
              <a:buNone/>
            </a:pPr>
            <a:r>
              <a:rPr lang="en" sz="3000">
                <a:latin typeface="Bree Serif"/>
                <a:ea typeface="Bree Serif"/>
                <a:cs typeface="Bree Serif"/>
                <a:sym typeface="Bree Serif"/>
              </a:rPr>
              <a:t>pip install networkx</a:t>
            </a:r>
            <a:endParaRPr sz="3000">
              <a:latin typeface="Bree Serif"/>
              <a:ea typeface="Bree Serif"/>
              <a:cs typeface="Bree Serif"/>
              <a:sym typeface="Bree Serif"/>
            </a:endParaRPr>
          </a:p>
          <a:p>
            <a:pPr indent="0" lvl="0" marL="457200" rtl="0" algn="l">
              <a:spcBef>
                <a:spcPts val="1600"/>
              </a:spcBef>
              <a:spcAft>
                <a:spcPts val="1600"/>
              </a:spcAft>
              <a:buNone/>
            </a:pPr>
            <a:r>
              <a:t/>
            </a:r>
            <a:endParaRPr/>
          </a:p>
        </p:txBody>
      </p:sp>
      <p:sp>
        <p:nvSpPr>
          <p:cNvPr id="241" name="Google Shape;241;p31"/>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1"/>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Analysis in Python</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Show </a:t>
            </a:r>
            <a:r>
              <a:rPr lang="en"/>
              <a:t>you </a:t>
            </a:r>
            <a:r>
              <a:rPr lang="en"/>
              <a:t>how useful network analysis can be</a:t>
            </a:r>
            <a:endParaRPr/>
          </a:p>
          <a:p>
            <a:pPr indent="-342900" lvl="0" marL="457200" rtl="0" algn="l">
              <a:spcBef>
                <a:spcPts val="0"/>
              </a:spcBef>
              <a:spcAft>
                <a:spcPts val="0"/>
              </a:spcAft>
              <a:buSzPts val="1800"/>
              <a:buChar char="●"/>
            </a:pPr>
            <a:r>
              <a:rPr lang="en"/>
              <a:t>Show </a:t>
            </a:r>
            <a:r>
              <a:rPr lang="en"/>
              <a:t>you </a:t>
            </a:r>
            <a:r>
              <a:rPr lang="en"/>
              <a:t>how easy it is to get started</a:t>
            </a:r>
            <a:endParaRPr/>
          </a:p>
        </p:txBody>
      </p:sp>
      <p:sp>
        <p:nvSpPr>
          <p:cNvPr id="65" name="Google Shape;65;p14"/>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Objectives for Today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NetworkX?</a:t>
            </a:r>
            <a:endParaRPr/>
          </a:p>
          <a:p>
            <a:pPr indent="-342900" lvl="0" marL="457200" rtl="0" algn="l">
              <a:spcBef>
                <a:spcPts val="1600"/>
              </a:spcBef>
              <a:spcAft>
                <a:spcPts val="0"/>
              </a:spcAft>
              <a:buSzPts val="1800"/>
              <a:buChar char="●"/>
            </a:pPr>
            <a:r>
              <a:rPr lang="en"/>
              <a:t>Comprehensive (mostly)</a:t>
            </a:r>
            <a:endParaRPr/>
          </a:p>
          <a:p>
            <a:pPr indent="-342900" lvl="0" marL="457200" rtl="0" algn="l">
              <a:spcBef>
                <a:spcPts val="0"/>
              </a:spcBef>
              <a:spcAft>
                <a:spcPts val="0"/>
              </a:spcAft>
              <a:buSzPts val="1800"/>
              <a:buChar char="●"/>
            </a:pPr>
            <a:r>
              <a:rPr lang="en"/>
              <a:t>Friendly API</a:t>
            </a:r>
            <a:endParaRPr/>
          </a:p>
          <a:p>
            <a:pPr indent="-342900" lvl="0" marL="457200" rtl="0" algn="l">
              <a:spcBef>
                <a:spcPts val="0"/>
              </a:spcBef>
              <a:spcAft>
                <a:spcPts val="0"/>
              </a:spcAft>
              <a:buSzPts val="1800"/>
              <a:buChar char="●"/>
            </a:pPr>
            <a:r>
              <a:rPr lang="en"/>
              <a:t>Good documentation</a:t>
            </a:r>
            <a:endParaRPr/>
          </a:p>
          <a:p>
            <a:pPr indent="-342900" lvl="0" marL="457200" rtl="0" algn="l">
              <a:spcBef>
                <a:spcPts val="0"/>
              </a:spcBef>
              <a:spcAft>
                <a:spcPts val="0"/>
              </a:spcAft>
              <a:buSzPts val="1800"/>
              <a:buChar char="●"/>
            </a:pPr>
            <a:r>
              <a:rPr lang="en"/>
              <a:t>This is PyCon</a:t>
            </a:r>
            <a:endParaRPr/>
          </a:p>
          <a:p>
            <a:pPr indent="0" lvl="0" marL="0" rtl="0" algn="l">
              <a:spcBef>
                <a:spcPts val="1600"/>
              </a:spcBef>
              <a:spcAft>
                <a:spcPts val="0"/>
              </a:spcAft>
              <a:buNone/>
            </a:pPr>
            <a:r>
              <a:rPr lang="en"/>
              <a:t>Shortcomings</a:t>
            </a:r>
            <a:endParaRPr/>
          </a:p>
          <a:p>
            <a:pPr indent="-342900" lvl="0" marL="457200" rtl="0" algn="l">
              <a:spcBef>
                <a:spcPts val="1600"/>
              </a:spcBef>
              <a:spcAft>
                <a:spcPts val="0"/>
              </a:spcAft>
              <a:buSzPts val="1800"/>
              <a:buChar char="●"/>
            </a:pPr>
            <a:r>
              <a:rPr lang="en"/>
              <a:t>Scalability to very large graphs</a:t>
            </a:r>
            <a:endParaRPr/>
          </a:p>
          <a:p>
            <a:pPr indent="-342900" lvl="0" marL="457200" rtl="0" algn="l">
              <a:spcBef>
                <a:spcPts val="0"/>
              </a:spcBef>
              <a:spcAft>
                <a:spcPts val="0"/>
              </a:spcAft>
              <a:buSzPts val="1800"/>
              <a:buChar char="●"/>
            </a:pPr>
            <a:r>
              <a:rPr lang="en"/>
              <a:t>Visualization of very large graphs</a:t>
            </a:r>
            <a:endParaRPr/>
          </a:p>
          <a:p>
            <a:pPr indent="0" lvl="0" marL="457200" rtl="0" algn="l">
              <a:spcBef>
                <a:spcPts val="1600"/>
              </a:spcBef>
              <a:spcAft>
                <a:spcPts val="1600"/>
              </a:spcAft>
              <a:buNone/>
            </a:pPr>
            <a:r>
              <a:rPr lang="en"/>
              <a:t>(other options: snap.py, graph-tool, iGraph and Gephi)</a:t>
            </a:r>
            <a:endParaRPr/>
          </a:p>
        </p:txBody>
      </p:sp>
      <p:sp>
        <p:nvSpPr>
          <p:cNvPr id="249" name="Google Shape;249;p32"/>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Analysis in Python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7" name="Google Shape;257;p33"/>
          <p:cNvPicPr preferRelativeResize="0"/>
          <p:nvPr/>
        </p:nvPicPr>
        <p:blipFill rotWithShape="1">
          <a:blip r:embed="rId3">
            <a:alphaModFix/>
          </a:blip>
          <a:srcRect b="0" l="0" r="43706" t="0"/>
          <a:stretch/>
        </p:blipFill>
        <p:spPr>
          <a:xfrm>
            <a:off x="2829424" y="1152475"/>
            <a:ext cx="2978925" cy="3917777"/>
          </a:xfrm>
          <a:prstGeom prst="rect">
            <a:avLst/>
          </a:prstGeom>
          <a:noFill/>
          <a:ln>
            <a:noFill/>
          </a:ln>
        </p:spPr>
      </p:pic>
      <p:sp>
        <p:nvSpPr>
          <p:cNvPr id="258" name="Google Shape;258;p33"/>
          <p:cNvSpPr txBox="1"/>
          <p:nvPr/>
        </p:nvSpPr>
        <p:spPr>
          <a:xfrm>
            <a:off x="7379850" y="4130075"/>
            <a:ext cx="1257600" cy="6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Link to </a:t>
            </a:r>
            <a:endParaRPr/>
          </a:p>
          <a:p>
            <a:pPr indent="0" lvl="0" marL="0" rtl="0" algn="l">
              <a:spcBef>
                <a:spcPts val="0"/>
              </a:spcBef>
              <a:spcAft>
                <a:spcPts val="0"/>
              </a:spcAft>
              <a:buNone/>
            </a:pPr>
            <a:r>
              <a:rPr lang="en" u="sng">
                <a:solidFill>
                  <a:schemeClr val="hlink"/>
                </a:solidFill>
                <a:hlinkClick r:id="rId4"/>
              </a:rPr>
              <a:t>venmo.com</a:t>
            </a:r>
            <a:endParaRPr/>
          </a:p>
        </p:txBody>
      </p:sp>
      <p:sp>
        <p:nvSpPr>
          <p:cNvPr id="259" name="Google Shape;259;p33"/>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3"/>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 Venmo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4"/>
          <p:cNvSpPr/>
          <p:nvPr/>
        </p:nvSpPr>
        <p:spPr>
          <a:xfrm>
            <a:off x="3922031" y="1234210"/>
            <a:ext cx="976800" cy="9768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Leonard</a:t>
            </a:r>
            <a:endParaRPr sz="1000"/>
          </a:p>
        </p:txBody>
      </p:sp>
      <p:sp>
        <p:nvSpPr>
          <p:cNvPr id="266" name="Google Shape;266;p34"/>
          <p:cNvSpPr/>
          <p:nvPr/>
        </p:nvSpPr>
        <p:spPr>
          <a:xfrm>
            <a:off x="5656540" y="1234132"/>
            <a:ext cx="976800" cy="9768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Jon</a:t>
            </a:r>
            <a:endParaRPr/>
          </a:p>
        </p:txBody>
      </p:sp>
      <p:cxnSp>
        <p:nvCxnSpPr>
          <p:cNvPr id="267" name="Google Shape;267;p34"/>
          <p:cNvCxnSpPr>
            <a:stCxn id="265" idx="6"/>
            <a:endCxn id="266" idx="2"/>
          </p:cNvCxnSpPr>
          <p:nvPr/>
        </p:nvCxnSpPr>
        <p:spPr>
          <a:xfrm>
            <a:off x="4898831" y="1722610"/>
            <a:ext cx="757800" cy="0"/>
          </a:xfrm>
          <a:prstGeom prst="straightConnector1">
            <a:avLst/>
          </a:prstGeom>
          <a:noFill/>
          <a:ln cap="flat" cmpd="sng" w="9525">
            <a:solidFill>
              <a:schemeClr val="dk2"/>
            </a:solidFill>
            <a:prstDash val="solid"/>
            <a:round/>
            <a:headEnd len="med" w="med" type="none"/>
            <a:tailEnd len="med" w="med" type="triangle"/>
          </a:ln>
        </p:spPr>
      </p:cxnSp>
      <p:cxnSp>
        <p:nvCxnSpPr>
          <p:cNvPr id="268" name="Google Shape;268;p34"/>
          <p:cNvCxnSpPr>
            <a:stCxn id="269" idx="6"/>
            <a:endCxn id="270" idx="2"/>
          </p:cNvCxnSpPr>
          <p:nvPr/>
        </p:nvCxnSpPr>
        <p:spPr>
          <a:xfrm>
            <a:off x="5609106" y="2903725"/>
            <a:ext cx="1084500" cy="3600"/>
          </a:xfrm>
          <a:prstGeom prst="straightConnector1">
            <a:avLst/>
          </a:prstGeom>
          <a:noFill/>
          <a:ln cap="flat" cmpd="sng" w="9525">
            <a:solidFill>
              <a:schemeClr val="dk2"/>
            </a:solidFill>
            <a:prstDash val="solid"/>
            <a:round/>
            <a:headEnd len="med" w="med" type="none"/>
            <a:tailEnd len="med" w="med" type="triangle"/>
          </a:ln>
        </p:spPr>
      </p:cxnSp>
      <p:cxnSp>
        <p:nvCxnSpPr>
          <p:cNvPr id="271" name="Google Shape;271;p34"/>
          <p:cNvCxnSpPr>
            <a:stCxn id="272" idx="6"/>
            <a:endCxn id="273" idx="2"/>
          </p:cNvCxnSpPr>
          <p:nvPr/>
        </p:nvCxnSpPr>
        <p:spPr>
          <a:xfrm>
            <a:off x="5102689" y="4159287"/>
            <a:ext cx="1072500" cy="0"/>
          </a:xfrm>
          <a:prstGeom prst="straightConnector1">
            <a:avLst/>
          </a:prstGeom>
          <a:noFill/>
          <a:ln cap="flat" cmpd="sng" w="9525">
            <a:solidFill>
              <a:schemeClr val="dk2"/>
            </a:solidFill>
            <a:prstDash val="solid"/>
            <a:round/>
            <a:headEnd len="med" w="med" type="none"/>
            <a:tailEnd len="med" w="med" type="triangle"/>
          </a:ln>
        </p:spPr>
      </p:cxnSp>
      <p:pic>
        <p:nvPicPr>
          <p:cNvPr id="274" name="Google Shape;274;p34"/>
          <p:cNvPicPr preferRelativeResize="0"/>
          <p:nvPr/>
        </p:nvPicPr>
        <p:blipFill>
          <a:blip r:embed="rId3">
            <a:alphaModFix/>
          </a:blip>
          <a:stretch>
            <a:fillRect/>
          </a:stretch>
        </p:blipFill>
        <p:spPr>
          <a:xfrm>
            <a:off x="1473525" y="907475"/>
            <a:ext cx="2270257" cy="3988751"/>
          </a:xfrm>
          <a:prstGeom prst="rect">
            <a:avLst/>
          </a:prstGeom>
          <a:noFill/>
          <a:ln>
            <a:noFill/>
          </a:ln>
        </p:spPr>
      </p:pic>
      <p:sp>
        <p:nvSpPr>
          <p:cNvPr id="269" name="Google Shape;269;p34"/>
          <p:cNvSpPr/>
          <p:nvPr/>
        </p:nvSpPr>
        <p:spPr>
          <a:xfrm>
            <a:off x="4632306" y="2415325"/>
            <a:ext cx="976800" cy="9768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200"/>
              <a:t>Hunter</a:t>
            </a:r>
            <a:endParaRPr sz="1200"/>
          </a:p>
        </p:txBody>
      </p:sp>
      <p:sp>
        <p:nvSpPr>
          <p:cNvPr id="270" name="Google Shape;270;p34"/>
          <p:cNvSpPr/>
          <p:nvPr/>
        </p:nvSpPr>
        <p:spPr>
          <a:xfrm>
            <a:off x="6693685" y="2419048"/>
            <a:ext cx="976800" cy="9768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Brian</a:t>
            </a:r>
            <a:endParaRPr/>
          </a:p>
        </p:txBody>
      </p:sp>
      <p:sp>
        <p:nvSpPr>
          <p:cNvPr id="272" name="Google Shape;272;p34"/>
          <p:cNvSpPr/>
          <p:nvPr/>
        </p:nvSpPr>
        <p:spPr>
          <a:xfrm>
            <a:off x="4125889" y="3670887"/>
            <a:ext cx="976800" cy="9768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Ericka</a:t>
            </a:r>
            <a:endParaRPr/>
          </a:p>
        </p:txBody>
      </p:sp>
      <p:sp>
        <p:nvSpPr>
          <p:cNvPr id="273" name="Google Shape;273;p34"/>
          <p:cNvSpPr/>
          <p:nvPr/>
        </p:nvSpPr>
        <p:spPr>
          <a:xfrm>
            <a:off x="6175190" y="3670887"/>
            <a:ext cx="976800" cy="9768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Monica</a:t>
            </a:r>
            <a:endParaRPr sz="1200"/>
          </a:p>
        </p:txBody>
      </p:sp>
      <p:sp>
        <p:nvSpPr>
          <p:cNvPr id="275" name="Google Shape;275;p34"/>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 Venmo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Make Python Run Now</a:t>
            </a:r>
            <a:endParaRPr/>
          </a:p>
        </p:txBody>
      </p:sp>
      <p:sp>
        <p:nvSpPr>
          <p:cNvPr id="282" name="Google Shape;282;p35"/>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35"/>
          <p:cNvPicPr preferRelativeResize="0"/>
          <p:nvPr/>
        </p:nvPicPr>
        <p:blipFill>
          <a:blip r:embed="rId3">
            <a:alphaModFix/>
          </a:blip>
          <a:stretch>
            <a:fillRect/>
          </a:stretch>
        </p:blipFill>
        <p:spPr>
          <a:xfrm>
            <a:off x="8177118" y="3675850"/>
            <a:ext cx="788683" cy="14676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 Examples</a:t>
            </a:r>
            <a:endParaRPr/>
          </a:p>
        </p:txBody>
      </p:sp>
      <p:sp>
        <p:nvSpPr>
          <p:cNvPr id="289" name="Google Shape;289;p36"/>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36"/>
          <p:cNvPicPr preferRelativeResize="0"/>
          <p:nvPr/>
        </p:nvPicPr>
        <p:blipFill>
          <a:blip r:embed="rId3">
            <a:alphaModFix/>
          </a:blip>
          <a:stretch>
            <a:fillRect/>
          </a:stretch>
        </p:blipFill>
        <p:spPr>
          <a:xfrm>
            <a:off x="0" y="3875150"/>
            <a:ext cx="639175" cy="1268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7"/>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7"/>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Strength of Weak Ties</a:t>
            </a:r>
            <a:endParaRPr/>
          </a:p>
          <a:p>
            <a:pPr indent="0" lvl="0" marL="0" rtl="0" algn="l">
              <a:spcBef>
                <a:spcPts val="0"/>
              </a:spcBef>
              <a:spcAft>
                <a:spcPts val="0"/>
              </a:spcAft>
              <a:buNone/>
            </a:pPr>
            <a:r>
              <a:t/>
            </a:r>
            <a:endParaRPr/>
          </a:p>
        </p:txBody>
      </p:sp>
      <p:sp>
        <p:nvSpPr>
          <p:cNvPr id="297" name="Google Shape;297;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Seminal work by Mark Granovetter.</a:t>
            </a:r>
            <a:endParaRPr/>
          </a:p>
          <a:p>
            <a:pPr indent="0" lvl="0" marL="0" rtl="0" algn="l">
              <a:spcBef>
                <a:spcPts val="1600"/>
              </a:spcBef>
              <a:spcAft>
                <a:spcPts val="0"/>
              </a:spcAft>
              <a:buNone/>
            </a:pPr>
            <a:r>
              <a:rPr lang="en"/>
              <a:t>Cited 50K times!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Jobs</a:t>
            </a:r>
            <a:endParaRPr/>
          </a:p>
          <a:p>
            <a:pPr indent="-342900" lvl="0" marL="457200" rtl="0" algn="l">
              <a:spcBef>
                <a:spcPts val="0"/>
              </a:spcBef>
              <a:spcAft>
                <a:spcPts val="0"/>
              </a:spcAft>
              <a:buSzPts val="1800"/>
              <a:buChar char="●"/>
            </a:pPr>
            <a:r>
              <a:rPr lang="en"/>
              <a:t>Spouses!</a:t>
            </a:r>
            <a:endParaRPr/>
          </a:p>
          <a:p>
            <a:pPr indent="0" lvl="0" marL="0" rtl="0" algn="l">
              <a:spcBef>
                <a:spcPts val="1600"/>
              </a:spcBef>
              <a:spcAft>
                <a:spcPts val="1600"/>
              </a:spcAft>
              <a:buNone/>
            </a:pPr>
            <a:r>
              <a:t/>
            </a:r>
            <a:endParaRPr/>
          </a:p>
        </p:txBody>
      </p:sp>
      <p:pic>
        <p:nvPicPr>
          <p:cNvPr id="298" name="Google Shape;298;p37"/>
          <p:cNvPicPr preferRelativeResize="0"/>
          <p:nvPr/>
        </p:nvPicPr>
        <p:blipFill>
          <a:blip r:embed="rId3">
            <a:alphaModFix/>
          </a:blip>
          <a:stretch>
            <a:fillRect/>
          </a:stretch>
        </p:blipFill>
        <p:spPr>
          <a:xfrm>
            <a:off x="4008252" y="1119076"/>
            <a:ext cx="5080950" cy="3694101"/>
          </a:xfrm>
          <a:prstGeom prst="rect">
            <a:avLst/>
          </a:prstGeom>
          <a:noFill/>
          <a:ln>
            <a:noFill/>
          </a:ln>
        </p:spPr>
      </p:pic>
      <p:sp>
        <p:nvSpPr>
          <p:cNvPr id="299" name="Google Shape;299;p37"/>
          <p:cNvSpPr txBox="1"/>
          <p:nvPr/>
        </p:nvSpPr>
        <p:spPr>
          <a:xfrm>
            <a:off x="86300" y="4518725"/>
            <a:ext cx="55251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See</a:t>
            </a:r>
            <a:r>
              <a:rPr lang="en" sz="1200"/>
              <a:t>:</a:t>
            </a:r>
            <a:endParaRPr sz="1200"/>
          </a:p>
          <a:p>
            <a:pPr indent="0" lvl="0" marL="0" rtl="0" algn="l">
              <a:spcBef>
                <a:spcPts val="0"/>
              </a:spcBef>
              <a:spcAft>
                <a:spcPts val="0"/>
              </a:spcAft>
              <a:buNone/>
            </a:pPr>
            <a:r>
              <a:rPr lang="en" sz="1200"/>
              <a:t>Stanford Center on Poverty and Inequality: Social Networks and Getting a Job: Mark Granovetter - </a:t>
            </a:r>
            <a:r>
              <a:rPr lang="en" sz="1200" u="sng">
                <a:solidFill>
                  <a:schemeClr val="hlink"/>
                </a:solidFill>
                <a:hlinkClick r:id="rId4"/>
              </a:rPr>
              <a:t>link</a:t>
            </a:r>
            <a:endParaRPr sz="1200"/>
          </a:p>
        </p:txBody>
      </p:sp>
      <p:sp>
        <p:nvSpPr>
          <p:cNvPr id="300" name="Google Shape;300;p37"/>
          <p:cNvSpPr/>
          <p:nvPr/>
        </p:nvSpPr>
        <p:spPr>
          <a:xfrm rot="1177828">
            <a:off x="4732535" y="3732699"/>
            <a:ext cx="2177987" cy="946895"/>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p:nvPr/>
        </p:nvSpPr>
        <p:spPr>
          <a:xfrm rot="-445884">
            <a:off x="5165084" y="1150006"/>
            <a:ext cx="2045784" cy="803274"/>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7"/>
          <p:cNvSpPr txBox="1"/>
          <p:nvPr/>
        </p:nvSpPr>
        <p:spPr>
          <a:xfrm>
            <a:off x="5121625" y="890350"/>
            <a:ext cx="1302600" cy="4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Strong ties</a:t>
            </a:r>
            <a:endParaRPr>
              <a:solidFill>
                <a:srgbClr val="1155CC"/>
              </a:solidFill>
            </a:endParaRPr>
          </a:p>
        </p:txBody>
      </p:sp>
      <p:sp>
        <p:nvSpPr>
          <p:cNvPr id="303" name="Google Shape;303;p37"/>
          <p:cNvSpPr txBox="1"/>
          <p:nvPr/>
        </p:nvSpPr>
        <p:spPr>
          <a:xfrm>
            <a:off x="5951725" y="4726400"/>
            <a:ext cx="1302600" cy="4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Strong ties</a:t>
            </a:r>
            <a:endParaRPr>
              <a:solidFill>
                <a:srgbClr val="1155CC"/>
              </a:solidFill>
            </a:endParaRPr>
          </a:p>
        </p:txBody>
      </p:sp>
      <p:sp>
        <p:nvSpPr>
          <p:cNvPr id="304" name="Google Shape;304;p37"/>
          <p:cNvSpPr txBox="1"/>
          <p:nvPr/>
        </p:nvSpPr>
        <p:spPr>
          <a:xfrm>
            <a:off x="5951725" y="2542650"/>
            <a:ext cx="1302600" cy="4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weak</a:t>
            </a:r>
            <a:r>
              <a:rPr lang="en">
                <a:solidFill>
                  <a:srgbClr val="1155CC"/>
                </a:solidFill>
              </a:rPr>
              <a:t> tie</a:t>
            </a:r>
            <a:endParaRPr>
              <a:solidFill>
                <a:srgbClr val="1155CC"/>
              </a:solidFill>
            </a:endParaRPr>
          </a:p>
        </p:txBody>
      </p:sp>
      <p:sp>
        <p:nvSpPr>
          <p:cNvPr id="305" name="Google Shape;305;p37"/>
          <p:cNvSpPr txBox="1"/>
          <p:nvPr/>
        </p:nvSpPr>
        <p:spPr>
          <a:xfrm>
            <a:off x="6549300" y="3359400"/>
            <a:ext cx="1302600" cy="4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weak tie</a:t>
            </a:r>
            <a:endParaRPr>
              <a:solidFill>
                <a:srgbClr val="1155CC"/>
              </a:solidFill>
            </a:endParaRPr>
          </a:p>
        </p:txBody>
      </p:sp>
      <p:sp>
        <p:nvSpPr>
          <p:cNvPr id="306" name="Google Shape;306;p37"/>
          <p:cNvSpPr txBox="1"/>
          <p:nvPr/>
        </p:nvSpPr>
        <p:spPr>
          <a:xfrm>
            <a:off x="4955225" y="2683075"/>
            <a:ext cx="1302600" cy="4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155CC"/>
                </a:solidFill>
              </a:rPr>
              <a:t>weak tie</a:t>
            </a:r>
            <a:endParaRPr>
              <a:solidFill>
                <a:srgbClr val="1155CC"/>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400"/>
          </a:p>
        </p:txBody>
      </p:sp>
      <p:sp>
        <p:nvSpPr>
          <p:cNvPr id="312" name="Google Shape;312;p38"/>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8"/>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Reddit Karma Cheaters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
        <p:nvSpPr>
          <p:cNvPr id="314" name="Google Shape;314;p38"/>
          <p:cNvSpPr txBox="1"/>
          <p:nvPr/>
        </p:nvSpPr>
        <p:spPr>
          <a:xfrm>
            <a:off x="0" y="4516200"/>
            <a:ext cx="76659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a:t>
            </a:r>
            <a:endParaRPr sz="1000"/>
          </a:p>
          <a:p>
            <a:pPr indent="0" lvl="0" marL="0" rtl="0" algn="l">
              <a:spcBef>
                <a:spcPts val="0"/>
              </a:spcBef>
              <a:spcAft>
                <a:spcPts val="0"/>
              </a:spcAft>
              <a:buNone/>
            </a:pPr>
            <a:r>
              <a:rPr lang="en" sz="1000"/>
              <a:t>Simulated data by me.</a:t>
            </a:r>
            <a:endParaRPr sz="1000"/>
          </a:p>
          <a:p>
            <a:pPr indent="0" lvl="0" marL="0" rtl="0" algn="l">
              <a:spcBef>
                <a:spcPts val="0"/>
              </a:spcBef>
              <a:spcAft>
                <a:spcPts val="0"/>
              </a:spcAft>
              <a:buNone/>
            </a:pPr>
            <a:r>
              <a:rPr lang="en" sz="1000">
                <a:solidFill>
                  <a:srgbClr val="222222"/>
                </a:solidFill>
                <a:highlight>
                  <a:srgbClr val="FFFFFF"/>
                </a:highlight>
              </a:rPr>
              <a:t>Conceptual source: Chris Slowe, Reddit’s CTO, in a SFU Data Science Talk, February 3rd 2018</a:t>
            </a:r>
            <a:endParaRPr sz="1000"/>
          </a:p>
        </p:txBody>
      </p:sp>
      <p:pic>
        <p:nvPicPr>
          <p:cNvPr id="315" name="Google Shape;315;p38"/>
          <p:cNvPicPr preferRelativeResize="0"/>
          <p:nvPr/>
        </p:nvPicPr>
        <p:blipFill>
          <a:blip r:embed="rId3">
            <a:alphaModFix/>
          </a:blip>
          <a:stretch>
            <a:fillRect/>
          </a:stretch>
        </p:blipFill>
        <p:spPr>
          <a:xfrm>
            <a:off x="3213175" y="1152475"/>
            <a:ext cx="5124600" cy="3416400"/>
          </a:xfrm>
          <a:prstGeom prst="rect">
            <a:avLst/>
          </a:prstGeom>
          <a:noFill/>
          <a:ln>
            <a:noFill/>
          </a:ln>
        </p:spPr>
      </p:pic>
      <p:pic>
        <p:nvPicPr>
          <p:cNvPr id="316" name="Google Shape;316;p38"/>
          <p:cNvPicPr preferRelativeResize="0"/>
          <p:nvPr/>
        </p:nvPicPr>
        <p:blipFill>
          <a:blip r:embed="rId4">
            <a:alphaModFix/>
          </a:blip>
          <a:stretch>
            <a:fillRect/>
          </a:stretch>
        </p:blipFill>
        <p:spPr>
          <a:xfrm>
            <a:off x="2002875" y="2287675"/>
            <a:ext cx="887600" cy="887600"/>
          </a:xfrm>
          <a:prstGeom prst="rect">
            <a:avLst/>
          </a:prstGeom>
          <a:noFill/>
          <a:ln>
            <a:noFill/>
          </a:ln>
        </p:spPr>
      </p:pic>
      <p:cxnSp>
        <p:nvCxnSpPr>
          <p:cNvPr id="317" name="Google Shape;317;p38"/>
          <p:cNvCxnSpPr/>
          <p:nvPr/>
        </p:nvCxnSpPr>
        <p:spPr>
          <a:xfrm flipH="1" rot="10800000">
            <a:off x="2571750" y="2571625"/>
            <a:ext cx="1745100" cy="84900"/>
          </a:xfrm>
          <a:prstGeom prst="straightConnector1">
            <a:avLst/>
          </a:prstGeom>
          <a:noFill/>
          <a:ln cap="flat" cmpd="sng" w="9525">
            <a:solidFill>
              <a:srgbClr val="B7B7B7"/>
            </a:solidFill>
            <a:prstDash val="solid"/>
            <a:round/>
            <a:headEnd len="med" w="med" type="none"/>
            <a:tailEnd len="med" w="med" type="none"/>
          </a:ln>
        </p:spPr>
      </p:cxnSp>
      <p:cxnSp>
        <p:nvCxnSpPr>
          <p:cNvPr id="318" name="Google Shape;318;p38"/>
          <p:cNvCxnSpPr/>
          <p:nvPr/>
        </p:nvCxnSpPr>
        <p:spPr>
          <a:xfrm>
            <a:off x="2458700" y="2882625"/>
            <a:ext cx="2600100" cy="4098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9"/>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Twitter Bot Networks</a:t>
            </a:r>
            <a:endParaRPr/>
          </a:p>
        </p:txBody>
      </p:sp>
      <p:sp>
        <p:nvSpPr>
          <p:cNvPr id="326" name="Google Shape;326;p39"/>
          <p:cNvSpPr txBox="1"/>
          <p:nvPr/>
        </p:nvSpPr>
        <p:spPr>
          <a:xfrm>
            <a:off x="155425" y="4093975"/>
            <a:ext cx="80121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Credit:</a:t>
            </a:r>
            <a:endParaRPr sz="1000"/>
          </a:p>
          <a:p>
            <a:pPr indent="0" lvl="0" marL="0" rtl="0" algn="l">
              <a:spcBef>
                <a:spcPts val="0"/>
              </a:spcBef>
              <a:spcAft>
                <a:spcPts val="0"/>
              </a:spcAft>
              <a:buNone/>
            </a:pPr>
            <a:r>
              <a:rPr lang="en" sz="1000"/>
              <a:t>@csmarcum </a:t>
            </a:r>
            <a:r>
              <a:rPr lang="en" sz="1000" u="sng">
                <a:solidFill>
                  <a:schemeClr val="hlink"/>
                </a:solidFill>
                <a:hlinkClick r:id="rId3"/>
              </a:rPr>
              <a:t>https://www.reddit.com/r/dataisbeautiful/comments/9436q2/russian_troll_2_russian_troll_twitter_mention/</a:t>
            </a:r>
            <a:endParaRPr sz="1000">
              <a:solidFill>
                <a:schemeClr val="dk1"/>
              </a:solidFill>
            </a:endParaRPr>
          </a:p>
          <a:p>
            <a:pPr indent="0" lvl="0" marL="0" rtl="0" algn="l">
              <a:spcBef>
                <a:spcPts val="0"/>
              </a:spcBef>
              <a:spcAft>
                <a:spcPts val="0"/>
              </a:spcAft>
              <a:buNone/>
            </a:pPr>
            <a:r>
              <a:rPr lang="en" sz="1000">
                <a:solidFill>
                  <a:schemeClr val="dk1"/>
                </a:solidFill>
              </a:rPr>
              <a:t>FiveThirtyEight data - </a:t>
            </a:r>
            <a:r>
              <a:rPr lang="en" sz="1000" u="sng">
                <a:solidFill>
                  <a:schemeClr val="hlink"/>
                </a:solidFill>
                <a:hlinkClick r:id="rId4"/>
              </a:rPr>
              <a:t>https://fivethirtyeight.com/features/why-were-sharing-3-million-russian-troll-tweets/</a:t>
            </a:r>
            <a:r>
              <a:rPr lang="en" sz="1000">
                <a:solidFill>
                  <a:schemeClr val="dk1"/>
                </a:solidFill>
              </a:rPr>
              <a:t> </a:t>
            </a:r>
            <a:endParaRPr sz="1000">
              <a:solidFill>
                <a:schemeClr val="dk1"/>
              </a:solidFill>
            </a:endParaRPr>
          </a:p>
        </p:txBody>
      </p:sp>
      <p:pic>
        <p:nvPicPr>
          <p:cNvPr id="327" name="Google Shape;327;p39"/>
          <p:cNvPicPr preferRelativeResize="0"/>
          <p:nvPr/>
        </p:nvPicPr>
        <p:blipFill>
          <a:blip r:embed="rId5">
            <a:alphaModFix/>
          </a:blip>
          <a:stretch>
            <a:fillRect/>
          </a:stretch>
        </p:blipFill>
        <p:spPr>
          <a:xfrm>
            <a:off x="2499687" y="1170125"/>
            <a:ext cx="3323574" cy="27714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33" name="Google Shape;333;p40"/>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334" name="Google Shape;334;p40"/>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Eurovision Voting Examiner</a:t>
            </a:r>
            <a:endParaRPr/>
          </a:p>
        </p:txBody>
      </p:sp>
      <p:sp>
        <p:nvSpPr>
          <p:cNvPr id="335" name="Google Shape;335;p40"/>
          <p:cNvSpPr txBox="1"/>
          <p:nvPr/>
        </p:nvSpPr>
        <p:spPr>
          <a:xfrm>
            <a:off x="49025" y="4568875"/>
            <a:ext cx="47067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br>
              <a:rPr lang="en"/>
            </a:br>
            <a:r>
              <a:rPr lang="en"/>
              <a:t>Overthinking It - </a:t>
            </a:r>
            <a:r>
              <a:rPr lang="en" u="sng">
                <a:solidFill>
                  <a:schemeClr val="hlink"/>
                </a:solidFill>
                <a:hlinkClick r:id="rId3"/>
              </a:rPr>
              <a:t>Eurovision Voting Examiner</a:t>
            </a:r>
            <a:endParaRPr/>
          </a:p>
        </p:txBody>
      </p:sp>
      <p:pic>
        <p:nvPicPr>
          <p:cNvPr id="336" name="Google Shape;336;p40"/>
          <p:cNvPicPr preferRelativeResize="0"/>
          <p:nvPr/>
        </p:nvPicPr>
        <p:blipFill>
          <a:blip r:embed="rId4">
            <a:alphaModFix/>
          </a:blip>
          <a:stretch>
            <a:fillRect/>
          </a:stretch>
        </p:blipFill>
        <p:spPr>
          <a:xfrm>
            <a:off x="2719450" y="946750"/>
            <a:ext cx="3703525" cy="3703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Categories as nodes,</a:t>
            </a:r>
            <a:br>
              <a:rPr lang="en" sz="1400"/>
            </a:br>
            <a:r>
              <a:rPr lang="en" sz="1400"/>
              <a:t>Customers that but more than one type of service as edges.</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rPr lang="en" sz="1400"/>
              <a:t>→ Bundles</a:t>
            </a:r>
            <a:endParaRPr sz="1400"/>
          </a:p>
        </p:txBody>
      </p:sp>
      <p:sp>
        <p:nvSpPr>
          <p:cNvPr id="342" name="Google Shape;34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1"/>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1"/>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Gig Economy Categories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5" name="Google Shape;345;p41"/>
          <p:cNvSpPr/>
          <p:nvPr/>
        </p:nvSpPr>
        <p:spPr>
          <a:xfrm>
            <a:off x="792131" y="2661385"/>
            <a:ext cx="976800" cy="9768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Website set up</a:t>
            </a:r>
            <a:endParaRPr sz="1000"/>
          </a:p>
        </p:txBody>
      </p:sp>
      <p:sp>
        <p:nvSpPr>
          <p:cNvPr id="346" name="Google Shape;346;p41"/>
          <p:cNvSpPr/>
          <p:nvPr/>
        </p:nvSpPr>
        <p:spPr>
          <a:xfrm>
            <a:off x="3968481" y="2661385"/>
            <a:ext cx="976800" cy="9768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Content</a:t>
            </a:r>
            <a:endParaRPr sz="1000"/>
          </a:p>
          <a:p>
            <a:pPr indent="0" lvl="0" marL="0" rtl="0" algn="ctr">
              <a:spcBef>
                <a:spcPts val="0"/>
              </a:spcBef>
              <a:spcAft>
                <a:spcPts val="0"/>
              </a:spcAft>
              <a:buNone/>
            </a:pPr>
            <a:r>
              <a:rPr lang="en" sz="1000"/>
              <a:t>creation</a:t>
            </a:r>
            <a:endParaRPr sz="1000"/>
          </a:p>
        </p:txBody>
      </p:sp>
      <p:sp>
        <p:nvSpPr>
          <p:cNvPr id="347" name="Google Shape;347;p41"/>
          <p:cNvSpPr/>
          <p:nvPr/>
        </p:nvSpPr>
        <p:spPr>
          <a:xfrm>
            <a:off x="2380306" y="2661385"/>
            <a:ext cx="976800" cy="9768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Logo Design</a:t>
            </a:r>
            <a:endParaRPr sz="1000"/>
          </a:p>
        </p:txBody>
      </p:sp>
      <p:sp>
        <p:nvSpPr>
          <p:cNvPr id="348" name="Google Shape;348;p41"/>
          <p:cNvSpPr/>
          <p:nvPr/>
        </p:nvSpPr>
        <p:spPr>
          <a:xfrm>
            <a:off x="5556656" y="2180935"/>
            <a:ext cx="976800" cy="9768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SEO</a:t>
            </a:r>
            <a:endParaRPr sz="1000"/>
          </a:p>
        </p:txBody>
      </p:sp>
      <p:sp>
        <p:nvSpPr>
          <p:cNvPr id="349" name="Google Shape;349;p41"/>
          <p:cNvSpPr/>
          <p:nvPr/>
        </p:nvSpPr>
        <p:spPr>
          <a:xfrm>
            <a:off x="5556656" y="3592085"/>
            <a:ext cx="976800" cy="9768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SEO</a:t>
            </a:r>
            <a:endParaRPr sz="1000"/>
          </a:p>
        </p:txBody>
      </p:sp>
      <p:cxnSp>
        <p:nvCxnSpPr>
          <p:cNvPr id="350" name="Google Shape;350;p41"/>
          <p:cNvCxnSpPr>
            <a:stCxn id="345" idx="6"/>
            <a:endCxn id="347" idx="2"/>
          </p:cNvCxnSpPr>
          <p:nvPr/>
        </p:nvCxnSpPr>
        <p:spPr>
          <a:xfrm>
            <a:off x="1768931" y="3149785"/>
            <a:ext cx="611400" cy="0"/>
          </a:xfrm>
          <a:prstGeom prst="straightConnector1">
            <a:avLst/>
          </a:prstGeom>
          <a:noFill/>
          <a:ln cap="flat" cmpd="sng" w="9525">
            <a:solidFill>
              <a:schemeClr val="dk2"/>
            </a:solidFill>
            <a:prstDash val="solid"/>
            <a:round/>
            <a:headEnd len="med" w="med" type="none"/>
            <a:tailEnd len="med" w="med" type="stealth"/>
          </a:ln>
        </p:spPr>
      </p:cxnSp>
      <p:cxnSp>
        <p:nvCxnSpPr>
          <p:cNvPr id="351" name="Google Shape;351;p41"/>
          <p:cNvCxnSpPr/>
          <p:nvPr/>
        </p:nvCxnSpPr>
        <p:spPr>
          <a:xfrm>
            <a:off x="3357093" y="3149785"/>
            <a:ext cx="611400" cy="0"/>
          </a:xfrm>
          <a:prstGeom prst="straightConnector1">
            <a:avLst/>
          </a:prstGeom>
          <a:noFill/>
          <a:ln cap="flat" cmpd="sng" w="9525">
            <a:solidFill>
              <a:schemeClr val="dk2"/>
            </a:solidFill>
            <a:prstDash val="solid"/>
            <a:round/>
            <a:headEnd len="med" w="med" type="none"/>
            <a:tailEnd len="med" w="med" type="stealth"/>
          </a:ln>
        </p:spPr>
      </p:cxnSp>
      <p:cxnSp>
        <p:nvCxnSpPr>
          <p:cNvPr id="352" name="Google Shape;352;p41"/>
          <p:cNvCxnSpPr>
            <a:endCxn id="348" idx="2"/>
          </p:cNvCxnSpPr>
          <p:nvPr/>
        </p:nvCxnSpPr>
        <p:spPr>
          <a:xfrm flipH="1" rot="10800000">
            <a:off x="4945256" y="2669335"/>
            <a:ext cx="611400" cy="488400"/>
          </a:xfrm>
          <a:prstGeom prst="straightConnector1">
            <a:avLst/>
          </a:prstGeom>
          <a:noFill/>
          <a:ln cap="flat" cmpd="sng" w="9525">
            <a:solidFill>
              <a:schemeClr val="dk2"/>
            </a:solidFill>
            <a:prstDash val="solid"/>
            <a:round/>
            <a:headEnd len="med" w="med" type="none"/>
            <a:tailEnd len="med" w="med" type="stealth"/>
          </a:ln>
        </p:spPr>
      </p:cxnSp>
      <p:cxnSp>
        <p:nvCxnSpPr>
          <p:cNvPr id="353" name="Google Shape;353;p41"/>
          <p:cNvCxnSpPr>
            <a:endCxn id="349" idx="1"/>
          </p:cNvCxnSpPr>
          <p:nvPr/>
        </p:nvCxnSpPr>
        <p:spPr>
          <a:xfrm>
            <a:off x="4945205" y="3149834"/>
            <a:ext cx="754500" cy="5853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we’ll do:</a:t>
            </a:r>
            <a:endParaRPr/>
          </a:p>
          <a:p>
            <a:pPr indent="-342900" lvl="0" marL="457200" rtl="0" algn="l">
              <a:spcBef>
                <a:spcPts val="1600"/>
              </a:spcBef>
              <a:spcAft>
                <a:spcPts val="0"/>
              </a:spcAft>
              <a:buSzPts val="1800"/>
              <a:buAutoNum type="arabicPeriod"/>
            </a:pPr>
            <a:r>
              <a:rPr lang="en"/>
              <a:t>Brief theoretical intro</a:t>
            </a:r>
            <a:endParaRPr/>
          </a:p>
          <a:p>
            <a:pPr indent="-342900" lvl="0" marL="457200" rtl="0" algn="l">
              <a:spcBef>
                <a:spcPts val="0"/>
              </a:spcBef>
              <a:spcAft>
                <a:spcPts val="0"/>
              </a:spcAft>
              <a:buSzPts val="1800"/>
              <a:buAutoNum type="arabicPeriod"/>
            </a:pPr>
            <a:r>
              <a:rPr lang="en"/>
              <a:t>Analyse a real network with Python</a:t>
            </a:r>
            <a:endParaRPr/>
          </a:p>
          <a:p>
            <a:pPr indent="-342900" lvl="0" marL="457200" rtl="0" algn="l">
              <a:spcBef>
                <a:spcPts val="0"/>
              </a:spcBef>
              <a:spcAft>
                <a:spcPts val="0"/>
              </a:spcAft>
              <a:buSzPts val="1800"/>
              <a:buAutoNum type="arabicPeriod"/>
            </a:pPr>
            <a:r>
              <a:rPr lang="en"/>
              <a:t>Explore useful and interesting examples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72" name="Google Shape;72;p15"/>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Our Plan For Today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 clustering (bi-partite graphs, which we didn’t cover)</a:t>
            </a:r>
            <a:endParaRPr/>
          </a:p>
          <a:p>
            <a:pPr indent="0" lvl="0" marL="0" rtl="0" algn="l">
              <a:spcBef>
                <a:spcPts val="1600"/>
              </a:spcBef>
              <a:spcAft>
                <a:spcPts val="1600"/>
              </a:spcAft>
              <a:buNone/>
            </a:pPr>
            <a:r>
              <a:rPr lang="en"/>
              <a:t>Complex contagion</a:t>
            </a:r>
            <a:endParaRPr/>
          </a:p>
        </p:txBody>
      </p:sp>
      <p:sp>
        <p:nvSpPr>
          <p:cNvPr id="360" name="Google Shape;360;p42"/>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2"/>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Closing Remarks</a:t>
            </a:r>
            <a:endParaRPr/>
          </a:p>
        </p:txBody>
      </p:sp>
      <p:sp>
        <p:nvSpPr>
          <p:cNvPr id="367" name="Google Shape;367;p43"/>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43"/>
          <p:cNvPicPr preferRelativeResize="0"/>
          <p:nvPr/>
        </p:nvPicPr>
        <p:blipFill rotWithShape="1">
          <a:blip r:embed="rId3">
            <a:alphaModFix/>
          </a:blip>
          <a:srcRect b="0" l="2108" r="2489" t="0"/>
          <a:stretch/>
        </p:blipFill>
        <p:spPr>
          <a:xfrm rot="-5400000">
            <a:off x="8090450" y="4089950"/>
            <a:ext cx="639471" cy="1467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Network analysis is a powerful, widely applicable tool.</a:t>
            </a:r>
            <a:endParaRPr/>
          </a:p>
          <a:p>
            <a:pPr indent="-342900" lvl="0" marL="457200" rtl="0" algn="l">
              <a:spcBef>
                <a:spcPts val="0"/>
              </a:spcBef>
              <a:spcAft>
                <a:spcPts val="0"/>
              </a:spcAft>
              <a:buSzPts val="1800"/>
              <a:buChar char="●"/>
            </a:pPr>
            <a:r>
              <a:rPr lang="en"/>
              <a:t>We barely scratched the surface.</a:t>
            </a:r>
            <a:endParaRPr/>
          </a:p>
          <a:p>
            <a:pPr indent="-342900" lvl="0" marL="457200" rtl="0" algn="l">
              <a:spcBef>
                <a:spcPts val="0"/>
              </a:spcBef>
              <a:spcAft>
                <a:spcPts val="0"/>
              </a:spcAft>
              <a:buSzPts val="1800"/>
              <a:buChar char="●"/>
            </a:pPr>
            <a:r>
              <a:rPr lang="en"/>
              <a:t>NetworkX is a great place to start.</a:t>
            </a:r>
            <a:endParaRPr/>
          </a:p>
          <a:p>
            <a:pPr indent="-342900" lvl="0" marL="457200" rtl="0" algn="l">
              <a:spcBef>
                <a:spcPts val="0"/>
              </a:spcBef>
              <a:spcAft>
                <a:spcPts val="0"/>
              </a:spcAft>
              <a:buSzPts val="1800"/>
              <a:buChar char="●"/>
            </a:pPr>
            <a:r>
              <a:rPr lang="en"/>
              <a:t>&lt;3 Python</a:t>
            </a:r>
            <a:endParaRPr/>
          </a:p>
        </p:txBody>
      </p:sp>
      <p:sp>
        <p:nvSpPr>
          <p:cNvPr id="375" name="Google Shape;375;p44"/>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4"/>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Eric J. Ma - PyCon/PyData </a:t>
            </a:r>
            <a:r>
              <a:rPr lang="en" u="sng">
                <a:solidFill>
                  <a:schemeClr val="hlink"/>
                </a:solidFill>
                <a:hlinkClick r:id="rId3"/>
              </a:rPr>
              <a:t>Workshops</a:t>
            </a:r>
            <a:r>
              <a:rPr lang="en"/>
              <a:t>, DataCamp course.</a:t>
            </a:r>
            <a:endParaRPr/>
          </a:p>
          <a:p>
            <a:pPr indent="-342900" lvl="0" marL="457200" rtl="0" algn="l">
              <a:spcBef>
                <a:spcPts val="0"/>
              </a:spcBef>
              <a:spcAft>
                <a:spcPts val="0"/>
              </a:spcAft>
              <a:buSzPts val="1800"/>
              <a:buChar char="●"/>
            </a:pPr>
            <a:r>
              <a:rPr lang="en"/>
              <a:t>Sara Guido - </a:t>
            </a:r>
            <a:r>
              <a:rPr lang="en" u="sng">
                <a:solidFill>
                  <a:schemeClr val="hlink"/>
                </a:solidFill>
                <a:hlinkClick r:id="rId4"/>
              </a:rPr>
              <a:t>NetworkX Tutorial</a:t>
            </a:r>
            <a:r>
              <a:rPr lang="en"/>
              <a:t> (watch out for version compatibility)</a:t>
            </a:r>
            <a:endParaRPr/>
          </a:p>
          <a:p>
            <a:pPr indent="-342900" lvl="0" marL="457200" rtl="0" algn="l">
              <a:spcBef>
                <a:spcPts val="0"/>
              </a:spcBef>
              <a:spcAft>
                <a:spcPts val="0"/>
              </a:spcAft>
              <a:buSzPts val="1800"/>
              <a:buChar char="●"/>
            </a:pPr>
            <a:r>
              <a:rPr lang="en"/>
              <a:t> Vaidehi Joshi -</a:t>
            </a:r>
            <a:r>
              <a:rPr lang="en" u="sng">
                <a:solidFill>
                  <a:schemeClr val="hlink"/>
                </a:solidFill>
                <a:hlinkClick r:id="rId5"/>
              </a:rPr>
              <a:t> </a:t>
            </a:r>
            <a:r>
              <a:rPr lang="en" u="sng">
                <a:solidFill>
                  <a:schemeClr val="hlink"/>
                </a:solidFill>
                <a:hlinkClick r:id="rId6"/>
              </a:rPr>
              <a:t>A Gentle Introduction To Graph Theory</a:t>
            </a:r>
            <a:endParaRPr/>
          </a:p>
          <a:p>
            <a:pPr indent="-342900" lvl="0" marL="457200" rtl="0" algn="l">
              <a:spcBef>
                <a:spcPts val="0"/>
              </a:spcBef>
              <a:spcAft>
                <a:spcPts val="0"/>
              </a:spcAft>
              <a:buSzPts val="1800"/>
              <a:buChar char="●"/>
            </a:pPr>
            <a:r>
              <a:rPr lang="en" u="sng">
                <a:solidFill>
                  <a:schemeClr val="hlink"/>
                </a:solidFill>
                <a:hlinkClick r:id="rId7"/>
              </a:rPr>
              <a:t>Awesome</a:t>
            </a:r>
            <a:r>
              <a:rPr lang="en"/>
              <a:t> network analysis (resource list) </a:t>
            </a:r>
            <a:endParaRPr/>
          </a:p>
          <a:p>
            <a:pPr indent="-342900" lvl="0" marL="457200" rtl="0" algn="l">
              <a:spcBef>
                <a:spcPts val="0"/>
              </a:spcBef>
              <a:spcAft>
                <a:spcPts val="0"/>
              </a:spcAft>
              <a:buSzPts val="1800"/>
              <a:buChar char="●"/>
            </a:pPr>
            <a:r>
              <a:rPr lang="en" u="sng">
                <a:solidFill>
                  <a:schemeClr val="hlink"/>
                </a:solidFill>
                <a:hlinkClick r:id="rId8"/>
              </a:rPr>
              <a:t>NetworkX Docs</a:t>
            </a:r>
            <a:r>
              <a:rPr lang="en"/>
              <a:t>!</a:t>
            </a:r>
            <a:endParaRPr/>
          </a:p>
        </p:txBody>
      </p:sp>
      <p:sp>
        <p:nvSpPr>
          <p:cNvPr id="383" name="Google Shape;383;p45"/>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5"/>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46"/>
          <p:cNvSpPr/>
          <p:nvPr/>
        </p:nvSpPr>
        <p:spPr>
          <a:xfrm rot="10800000">
            <a:off x="0" y="0"/>
            <a:ext cx="9149500" cy="1653275"/>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391" name="Google Shape;391;p46"/>
          <p:cNvSpPr txBox="1"/>
          <p:nvPr/>
        </p:nvSpPr>
        <p:spPr>
          <a:xfrm>
            <a:off x="3906000" y="3350350"/>
            <a:ext cx="1819500" cy="5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Let’s </a:t>
            </a:r>
            <a:r>
              <a:rPr i="1" lang="en" sz="1800"/>
              <a:t>connect</a:t>
            </a:r>
            <a:r>
              <a:rPr lang="en" sz="1800"/>
              <a:t>:</a:t>
            </a:r>
            <a:endParaRPr sz="1800"/>
          </a:p>
          <a:p>
            <a:pPr indent="0" lvl="0" marL="0" rtl="0" algn="ctr">
              <a:spcBef>
                <a:spcPts val="0"/>
              </a:spcBef>
              <a:spcAft>
                <a:spcPts val="0"/>
              </a:spcAft>
              <a:buNone/>
            </a:pPr>
            <a:r>
              <a:rPr lang="en" sz="1800"/>
              <a:t>@alonnir</a:t>
            </a:r>
            <a:endParaRPr sz="1800"/>
          </a:p>
        </p:txBody>
      </p:sp>
      <p:pic>
        <p:nvPicPr>
          <p:cNvPr id="392" name="Google Shape;392;p46"/>
          <p:cNvPicPr preferRelativeResize="0"/>
          <p:nvPr/>
        </p:nvPicPr>
        <p:blipFill rotWithShape="1">
          <a:blip r:embed="rId3">
            <a:alphaModFix/>
          </a:blip>
          <a:srcRect b="0" l="2108" r="2489" t="0"/>
          <a:stretch/>
        </p:blipFill>
        <p:spPr>
          <a:xfrm>
            <a:off x="0" y="3675850"/>
            <a:ext cx="639471" cy="1467650"/>
          </a:xfrm>
          <a:prstGeom prst="rect">
            <a:avLst/>
          </a:prstGeom>
          <a:noFill/>
          <a:ln>
            <a:noFill/>
          </a:ln>
        </p:spPr>
      </p:pic>
      <p:pic>
        <p:nvPicPr>
          <p:cNvPr id="393" name="Google Shape;393;p46"/>
          <p:cNvPicPr preferRelativeResize="0"/>
          <p:nvPr/>
        </p:nvPicPr>
        <p:blipFill>
          <a:blip r:embed="rId4">
            <a:alphaModFix/>
          </a:blip>
          <a:stretch>
            <a:fillRect/>
          </a:stretch>
        </p:blipFill>
        <p:spPr>
          <a:xfrm>
            <a:off x="8177118" y="3675850"/>
            <a:ext cx="788683" cy="14676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7" name="Shape 397"/>
        <p:cNvGrpSpPr/>
        <p:nvPr/>
      </p:nvGrpSpPr>
      <p:grpSpPr>
        <a:xfrm>
          <a:off x="0" y="0"/>
          <a:ext cx="0" cy="0"/>
          <a:chOff x="0" y="0"/>
          <a:chExt cx="0" cy="0"/>
        </a:xfrm>
      </p:grpSpPr>
      <p:sp>
        <p:nvSpPr>
          <p:cNvPr id="398" name="Google Shape;398;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00" name="Google Shape;400;p47"/>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7"/>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 Assignment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5" name="Shape 405"/>
        <p:cNvGrpSpPr/>
        <p:nvPr/>
      </p:nvGrpSpPr>
      <p:grpSpPr>
        <a:xfrm>
          <a:off x="0" y="0"/>
          <a:ext cx="0" cy="0"/>
          <a:chOff x="0" y="0"/>
          <a:chExt cx="0" cy="0"/>
        </a:xfrm>
      </p:grpSpPr>
      <p:sp>
        <p:nvSpPr>
          <p:cNvPr id="406" name="Google Shape;406;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bridges,</a:t>
            </a:r>
            <a:endParaRPr/>
          </a:p>
          <a:p>
            <a:pPr indent="0" lvl="0" marL="0" rtl="0" algn="l">
              <a:spcBef>
                <a:spcPts val="1600"/>
              </a:spcBef>
              <a:spcAft>
                <a:spcPts val="0"/>
              </a:spcAft>
              <a:buNone/>
            </a:pPr>
            <a:r>
              <a:rPr lang="en"/>
              <a:t>Robustness</a:t>
            </a:r>
            <a:endParaRPr/>
          </a:p>
          <a:p>
            <a:pPr indent="0" lvl="0" marL="0" rtl="0" algn="l">
              <a:spcBef>
                <a:spcPts val="1600"/>
              </a:spcBef>
              <a:spcAft>
                <a:spcPts val="0"/>
              </a:spcAft>
              <a:buNone/>
            </a:pPr>
            <a:r>
              <a:rPr lang="en"/>
              <a:t>Disseminating info / contagion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Even paths?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1" name="Shape 411"/>
        <p:cNvGrpSpPr/>
        <p:nvPr/>
      </p:nvGrpSpPr>
      <p:grpSpPr>
        <a:xfrm>
          <a:off x="0" y="0"/>
          <a:ext cx="0" cy="0"/>
          <a:chOff x="0" y="0"/>
          <a:chExt cx="0" cy="0"/>
        </a:xfrm>
      </p:grpSpPr>
      <p:sp>
        <p:nvSpPr>
          <p:cNvPr id="412" name="Google Shape;41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9"/>
          <p:cNvSpPr txBox="1"/>
          <p:nvPr>
            <p:ph idx="1" type="body"/>
          </p:nvPr>
        </p:nvSpPr>
        <p:spPr>
          <a:xfrm>
            <a:off x="311700" y="1152475"/>
            <a:ext cx="8520600" cy="3416400"/>
          </a:xfrm>
          <a:prstGeom prst="rect">
            <a:avLst/>
          </a:prstGeom>
          <a:solidFill>
            <a:srgbClr val="FF00FF"/>
          </a:solidFill>
        </p:spPr>
        <p:txBody>
          <a:bodyPr anchorCtr="0" anchor="t" bIns="91425" lIns="91425" spcFirstLastPara="1" rIns="91425" wrap="square" tIns="91425">
            <a:noAutofit/>
          </a:bodyPr>
          <a:lstStyle/>
          <a:p>
            <a:pPr indent="0" lvl="0" marL="0" rtl="0" algn="l">
              <a:spcBef>
                <a:spcPts val="0"/>
              </a:spcBef>
              <a:spcAft>
                <a:spcPts val="0"/>
              </a:spcAft>
              <a:buNone/>
            </a:pPr>
            <a:r>
              <a:rPr lang="en"/>
              <a:t>לודא שכל המחברת רצה כמו שצריך אחרי שעושים ריסטארט לקרנל</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גיבוי במצגות ו pdf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לסגור מחברות אחרות ודברים אחרים כדי להקל על הזכרון</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7" name="Shape 417"/>
        <p:cNvGrpSpPr/>
        <p:nvPr/>
      </p:nvGrpSpPr>
      <p:grpSpPr>
        <a:xfrm>
          <a:off x="0" y="0"/>
          <a:ext cx="0" cy="0"/>
          <a:chOff x="0" y="0"/>
          <a:chExt cx="0" cy="0"/>
        </a:xfrm>
      </p:grpSpPr>
      <p:sp>
        <p:nvSpPr>
          <p:cNvPr id="418" name="Google Shape;418;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highlight>
                  <a:srgbClr val="D5A6BD"/>
                </a:highlight>
              </a:rPr>
              <a:t>לשתף גם עם המחשב השני?!</a:t>
            </a:r>
            <a:endParaRPr>
              <a:highlight>
                <a:srgbClr val="D5A6BD"/>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3" name="Shape 423"/>
        <p:cNvGrpSpPr/>
        <p:nvPr/>
      </p:nvGrpSpPr>
      <p:grpSpPr>
        <a:xfrm>
          <a:off x="0" y="0"/>
          <a:ext cx="0" cy="0"/>
          <a:chOff x="0" y="0"/>
          <a:chExt cx="0" cy="0"/>
        </a:xfrm>
      </p:grpSpPr>
      <p:sp>
        <p:nvSpPr>
          <p:cNvPr id="424" name="Google Shape;424;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 for me - do not publish</a:t>
            </a:r>
            <a:endParaRPr/>
          </a:p>
        </p:txBody>
      </p:sp>
      <p:sp>
        <p:nvSpPr>
          <p:cNvPr id="425" name="Google Shape;425;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(Networks or graphs)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Source: </a:t>
            </a:r>
            <a:r>
              <a:rPr lang="en" u="sng">
                <a:solidFill>
                  <a:schemeClr val="accent5"/>
                </a:solidFill>
                <a:hlinkClick r:id="rId3"/>
              </a:rPr>
              <a:t>https://github.com/jtorrents/pydata_bcn_NetworkX/blob/master/NetworkX_SNA_workshop_with_solutions.ipynb</a:t>
            </a:r>
            <a:r>
              <a:rPr lang="en"/>
              <a:t>  </a:t>
            </a:r>
            <a:endParaRPr/>
          </a:p>
        </p:txBody>
      </p:sp>
      <p:pic>
        <p:nvPicPr>
          <p:cNvPr id="426" name="Google Shape;426;p51"/>
          <p:cNvPicPr preferRelativeResize="0"/>
          <p:nvPr/>
        </p:nvPicPr>
        <p:blipFill>
          <a:blip r:embed="rId4">
            <a:alphaModFix/>
          </a:blip>
          <a:stretch>
            <a:fillRect/>
          </a:stretch>
        </p:blipFill>
        <p:spPr>
          <a:xfrm>
            <a:off x="0" y="3681795"/>
            <a:ext cx="9144003" cy="789709"/>
          </a:xfrm>
          <a:prstGeom prst="rect">
            <a:avLst/>
          </a:prstGeom>
          <a:noFill/>
          <a:ln cap="flat" cmpd="sng" w="38100">
            <a:solidFill>
              <a:srgbClr val="595959"/>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won’t do</a:t>
            </a:r>
            <a:r>
              <a:rPr lang="en"/>
              <a:t>:</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In the interest of time we’ll </a:t>
            </a:r>
            <a:r>
              <a:rPr lang="en"/>
              <a:t>touch just a few of the many (many!) things there’s to learn, just enough to get you started.</a:t>
            </a:r>
            <a:endParaRPr/>
          </a:p>
          <a:p>
            <a:pPr indent="-342900" lvl="0" marL="457200" rtl="0" algn="l">
              <a:spcBef>
                <a:spcPts val="0"/>
              </a:spcBef>
              <a:spcAft>
                <a:spcPts val="0"/>
              </a:spcAft>
              <a:buSzPts val="1800"/>
              <a:buChar char="●"/>
            </a:pPr>
            <a:r>
              <a:rPr lang="en"/>
              <a:t>No</a:t>
            </a:r>
            <a:r>
              <a:rPr lang="en"/>
              <a:t> mathematical formulations! No greek letters!  </a:t>
            </a:r>
            <a:endParaRPr/>
          </a:p>
          <a:p>
            <a:pPr indent="-342900" lvl="0" marL="457200" rtl="0" algn="l">
              <a:spcBef>
                <a:spcPts val="0"/>
              </a:spcBef>
              <a:spcAft>
                <a:spcPts val="0"/>
              </a:spcAft>
              <a:buSzPts val="1800"/>
              <a:buChar char="●"/>
            </a:pPr>
            <a:r>
              <a:rPr lang="en"/>
              <a:t>Dive deep into theory (Results are often intuitive but the algorithms to get them are not.)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Links to (excellent!) further resources will be provided.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79" name="Google Shape;79;p16"/>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Plan For Today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0" name="Shape 430"/>
        <p:cNvGrpSpPr/>
        <p:nvPr/>
      </p:nvGrpSpPr>
      <p:grpSpPr>
        <a:xfrm>
          <a:off x="0" y="0"/>
          <a:ext cx="0" cy="0"/>
          <a:chOff x="0" y="0"/>
          <a:chExt cx="0" cy="0"/>
        </a:xfrm>
      </p:grpSpPr>
      <p:sp>
        <p:nvSpPr>
          <p:cNvPr id="431" name="Google Shape;431;p52"/>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2"/>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Strength of Weak Ties</a:t>
            </a:r>
            <a:endParaRPr/>
          </a:p>
          <a:p>
            <a:pPr indent="0" lvl="0" marL="0" rtl="0" algn="l">
              <a:spcBef>
                <a:spcPts val="0"/>
              </a:spcBef>
              <a:spcAft>
                <a:spcPts val="0"/>
              </a:spcAft>
              <a:buNone/>
            </a:pPr>
            <a:r>
              <a:t/>
            </a:r>
            <a:endParaRPr/>
          </a:p>
        </p:txBody>
      </p:sp>
      <p:sp>
        <p:nvSpPr>
          <p:cNvPr id="433" name="Google Shape;433;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Seminal work by Mark Granovetter.</a:t>
            </a:r>
            <a:endParaRPr/>
          </a:p>
          <a:p>
            <a:pPr indent="0" lvl="0" marL="0" rtl="0" algn="l">
              <a:spcBef>
                <a:spcPts val="1600"/>
              </a:spcBef>
              <a:spcAft>
                <a:spcPts val="0"/>
              </a:spcAft>
              <a:buNone/>
            </a:pPr>
            <a:r>
              <a:rPr lang="en"/>
              <a:t>Cited 50K times!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Jobs</a:t>
            </a:r>
            <a:endParaRPr/>
          </a:p>
          <a:p>
            <a:pPr indent="-342900" lvl="0" marL="457200" rtl="0" algn="l">
              <a:spcBef>
                <a:spcPts val="0"/>
              </a:spcBef>
              <a:spcAft>
                <a:spcPts val="0"/>
              </a:spcAft>
              <a:buSzPts val="1800"/>
              <a:buChar char="●"/>
            </a:pPr>
            <a:r>
              <a:rPr lang="en"/>
              <a:t>Spouses!</a:t>
            </a:r>
            <a:endParaRPr/>
          </a:p>
          <a:p>
            <a:pPr indent="0" lvl="0" marL="0" rtl="0" algn="l">
              <a:spcBef>
                <a:spcPts val="1600"/>
              </a:spcBef>
              <a:spcAft>
                <a:spcPts val="1600"/>
              </a:spcAft>
              <a:buNone/>
            </a:pPr>
            <a:r>
              <a:t/>
            </a:r>
            <a:endParaRPr/>
          </a:p>
        </p:txBody>
      </p:sp>
      <p:pic>
        <p:nvPicPr>
          <p:cNvPr id="434" name="Google Shape;434;p52"/>
          <p:cNvPicPr preferRelativeResize="0"/>
          <p:nvPr/>
        </p:nvPicPr>
        <p:blipFill>
          <a:blip r:embed="rId3">
            <a:alphaModFix/>
          </a:blip>
          <a:stretch>
            <a:fillRect/>
          </a:stretch>
        </p:blipFill>
        <p:spPr>
          <a:xfrm>
            <a:off x="2698953" y="1509375"/>
            <a:ext cx="4824550" cy="3259674"/>
          </a:xfrm>
          <a:prstGeom prst="rect">
            <a:avLst/>
          </a:prstGeom>
          <a:noFill/>
          <a:ln>
            <a:noFill/>
          </a:ln>
        </p:spPr>
      </p:pic>
      <p:sp>
        <p:nvSpPr>
          <p:cNvPr id="435" name="Google Shape;435;p52"/>
          <p:cNvSpPr txBox="1"/>
          <p:nvPr/>
        </p:nvSpPr>
        <p:spPr>
          <a:xfrm>
            <a:off x="162500" y="4366325"/>
            <a:ext cx="55251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a:t>
            </a:r>
            <a:endParaRPr/>
          </a:p>
          <a:p>
            <a:pPr indent="0" lvl="0" marL="0" rtl="0" algn="l">
              <a:spcBef>
                <a:spcPts val="0"/>
              </a:spcBef>
              <a:spcAft>
                <a:spcPts val="0"/>
              </a:spcAft>
              <a:buNone/>
            </a:pPr>
            <a:r>
              <a:rPr lang="en"/>
              <a:t>Stanford Center on Poverty and Inequality: Social Networks and Getting a Job: Mark Granovetter - </a:t>
            </a:r>
            <a:r>
              <a:rPr lang="en" u="sng">
                <a:solidFill>
                  <a:schemeClr val="hlink"/>
                </a:solidFill>
                <a:hlinkClick r:id="rId4"/>
              </a:rPr>
              <a:t>link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9" name="Shape 439"/>
        <p:cNvGrpSpPr/>
        <p:nvPr/>
      </p:nvGrpSpPr>
      <p:grpSpPr>
        <a:xfrm>
          <a:off x="0" y="0"/>
          <a:ext cx="0" cy="0"/>
          <a:chOff x="0" y="0"/>
          <a:chExt cx="0" cy="0"/>
        </a:xfrm>
      </p:grpSpPr>
      <p:sp>
        <p:nvSpPr>
          <p:cNvPr id="440" name="Google Shape;440;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try to visualize the large network with</a:t>
            </a:r>
            <a:endParaRPr/>
          </a:p>
          <a:p>
            <a:pPr indent="0" lvl="0" marL="0" rtl="0" algn="l">
              <a:spcBef>
                <a:spcPts val="1600"/>
              </a:spcBef>
              <a:spcAft>
                <a:spcPts val="0"/>
              </a:spcAft>
              <a:buClr>
                <a:schemeClr val="dk1"/>
              </a:buClr>
              <a:buSzPts val="1100"/>
              <a:buFont typeface="Arial"/>
              <a:buNone/>
            </a:pPr>
            <a:r>
              <a:rPr lang="en"/>
              <a:t>https://stackoverflow.com/a/51535568</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rPr lang="en"/>
              <a:t>also:</a:t>
            </a:r>
            <a:endParaRPr/>
          </a:p>
          <a:p>
            <a:pPr indent="0" lvl="0" marL="0" rtl="0" algn="l">
              <a:spcBef>
                <a:spcPts val="1600"/>
              </a:spcBef>
              <a:spcAft>
                <a:spcPts val="0"/>
              </a:spcAft>
              <a:buClr>
                <a:schemeClr val="dk1"/>
              </a:buClr>
              <a:buSzPts val="1100"/>
              <a:buFont typeface="Arial"/>
              <a:buNone/>
            </a:pPr>
            <a:r>
              <a:rPr lang="en"/>
              <a:t>https://stackoverflow.com/questions/7991138/how-do-i-visualize-social-networks-with-python</a:t>
            </a:r>
            <a:endParaRPr/>
          </a:p>
          <a:p>
            <a:pPr indent="0" lvl="0" marL="0" rtl="0" algn="l">
              <a:spcBef>
                <a:spcPts val="160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5" name="Shape 445"/>
        <p:cNvGrpSpPr/>
        <p:nvPr/>
      </p:nvGrpSpPr>
      <p:grpSpPr>
        <a:xfrm>
          <a:off x="0" y="0"/>
          <a:ext cx="0" cy="0"/>
          <a:chOff x="0" y="0"/>
          <a:chExt cx="0" cy="0"/>
        </a:xfrm>
      </p:grpSpPr>
      <p:sp>
        <p:nvSpPr>
          <p:cNvPr id="446" name="Google Shape;446;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&lt;too big - connected components&gt;</a:t>
            </a:r>
            <a:endParaRPr/>
          </a:p>
          <a:p>
            <a:pPr indent="0" lvl="0" marL="0" rtl="0" algn="l">
              <a:spcBef>
                <a:spcPts val="1600"/>
              </a:spcBef>
              <a:spcAft>
                <a:spcPts val="1600"/>
              </a:spcAft>
              <a:buNone/>
            </a:pPr>
            <a:r>
              <a:rPr lang="en"/>
              <a:t>Communities? Something else?</a:t>
            </a:r>
            <a:endParaRPr/>
          </a:p>
        </p:txBody>
      </p:sp>
      <p:pic>
        <p:nvPicPr>
          <p:cNvPr id="448" name="Google Shape;448;p54"/>
          <p:cNvPicPr preferRelativeResize="0"/>
          <p:nvPr/>
        </p:nvPicPr>
        <p:blipFill>
          <a:blip r:embed="rId3">
            <a:alphaModFix/>
          </a:blip>
          <a:stretch>
            <a:fillRect/>
          </a:stretch>
        </p:blipFill>
        <p:spPr>
          <a:xfrm>
            <a:off x="0" y="2468670"/>
            <a:ext cx="9143999" cy="1675710"/>
          </a:xfrm>
          <a:prstGeom prst="rect">
            <a:avLst/>
          </a:prstGeom>
          <a:noFill/>
          <a:ln>
            <a:noFill/>
          </a:ln>
        </p:spPr>
      </p:pic>
      <p:sp>
        <p:nvSpPr>
          <p:cNvPr id="449" name="Google Shape;449;p54"/>
          <p:cNvSpPr txBox="1"/>
          <p:nvPr/>
        </p:nvSpPr>
        <p:spPr>
          <a:xfrm>
            <a:off x="3808175" y="2027725"/>
            <a:ext cx="40695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להראות פה דוגמא גרפית טיפשית מה זה CC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p:nvPr/>
        </p:nvSpPr>
        <p:spPr>
          <a:xfrm rot="10800000">
            <a:off x="0" y="0"/>
            <a:ext cx="9149500" cy="1653275"/>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a Network Anyway?</a:t>
            </a:r>
            <a:br>
              <a:rPr lang="en"/>
            </a:br>
            <a:endParaRPr/>
          </a:p>
          <a:p>
            <a:pPr indent="0" lvl="0" marL="0" rtl="0" algn="ctr">
              <a:spcBef>
                <a:spcPts val="0"/>
              </a:spcBef>
              <a:spcAft>
                <a:spcPts val="0"/>
              </a:spcAft>
              <a:buNone/>
            </a:pPr>
            <a:r>
              <a:rPr lang="en" sz="2400"/>
              <a:t>And why should we care?</a:t>
            </a:r>
            <a:endParaRPr sz="2400"/>
          </a:p>
        </p:txBody>
      </p:sp>
      <p:pic>
        <p:nvPicPr>
          <p:cNvPr id="87" name="Google Shape;87;p17"/>
          <p:cNvPicPr preferRelativeResize="0"/>
          <p:nvPr/>
        </p:nvPicPr>
        <p:blipFill rotWithShape="1">
          <a:blip r:embed="rId3">
            <a:alphaModFix/>
          </a:blip>
          <a:srcRect b="0" l="2108" r="2489" t="0"/>
          <a:stretch/>
        </p:blipFill>
        <p:spPr>
          <a:xfrm>
            <a:off x="0" y="4058900"/>
            <a:ext cx="472575" cy="1084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Networks are everywhere, and they affect our lives daily.</a:t>
            </a:r>
            <a:endParaRPr sz="1400"/>
          </a:p>
          <a:p>
            <a:pPr indent="0" lvl="0" marL="0" rtl="0" algn="l">
              <a:spcBef>
                <a:spcPts val="1600"/>
              </a:spcBef>
              <a:spcAft>
                <a:spcPts val="0"/>
              </a:spcAft>
              <a:buNone/>
            </a:pPr>
            <a:r>
              <a:rPr lang="en" sz="1400"/>
              <a:t>As we’ll see later, some examples include:</a:t>
            </a:r>
            <a:endParaRPr sz="1400"/>
          </a:p>
          <a:p>
            <a:pPr indent="-298450" lvl="0" marL="457200" rtl="0" algn="l">
              <a:spcBef>
                <a:spcPts val="1600"/>
              </a:spcBef>
              <a:spcAft>
                <a:spcPts val="0"/>
              </a:spcAft>
              <a:buClr>
                <a:schemeClr val="dk1"/>
              </a:buClr>
              <a:buSzPts val="1100"/>
              <a:buChar char="●"/>
            </a:pPr>
            <a:r>
              <a:rPr lang="en" sz="1400"/>
              <a:t>Finding a job</a:t>
            </a:r>
            <a:endParaRPr sz="1400"/>
          </a:p>
          <a:p>
            <a:pPr indent="-298450" lvl="0" marL="457200" rtl="0" algn="l">
              <a:spcBef>
                <a:spcPts val="0"/>
              </a:spcBef>
              <a:spcAft>
                <a:spcPts val="0"/>
              </a:spcAft>
              <a:buClr>
                <a:schemeClr val="dk1"/>
              </a:buClr>
              <a:buSzPts val="1100"/>
              <a:buChar char="●"/>
            </a:pPr>
            <a:r>
              <a:rPr lang="en" sz="1400"/>
              <a:t>Finding a spouse</a:t>
            </a:r>
            <a:endParaRPr sz="1400"/>
          </a:p>
          <a:p>
            <a:pPr indent="-298450" lvl="0" marL="457200" rtl="0" algn="l">
              <a:spcBef>
                <a:spcPts val="0"/>
              </a:spcBef>
              <a:spcAft>
                <a:spcPts val="0"/>
              </a:spcAft>
              <a:buClr>
                <a:schemeClr val="dk1"/>
              </a:buClr>
              <a:buSzPts val="1100"/>
              <a:buChar char="●"/>
            </a:pPr>
            <a:r>
              <a:rPr lang="en" sz="1400"/>
              <a:t>Finding anything on Google</a:t>
            </a:r>
            <a:endParaRPr sz="1400"/>
          </a:p>
          <a:p>
            <a:pPr indent="-298450" lvl="0" marL="457200" rtl="0" algn="l">
              <a:spcBef>
                <a:spcPts val="0"/>
              </a:spcBef>
              <a:spcAft>
                <a:spcPts val="0"/>
              </a:spcAft>
              <a:buClr>
                <a:schemeClr val="dk1"/>
              </a:buClr>
              <a:buSzPts val="1100"/>
              <a:buChar char="●"/>
            </a:pPr>
            <a:r>
              <a:rPr lang="en" sz="1400"/>
              <a:t>Detecting bot/troll networks on Twitter</a:t>
            </a:r>
            <a:endParaRPr sz="1400"/>
          </a:p>
          <a:p>
            <a:pPr indent="-298450" lvl="0" marL="457200" rtl="0" algn="l">
              <a:spcBef>
                <a:spcPts val="0"/>
              </a:spcBef>
              <a:spcAft>
                <a:spcPts val="0"/>
              </a:spcAft>
              <a:buClr>
                <a:schemeClr val="dk1"/>
              </a:buClr>
              <a:buSzPts val="1100"/>
              <a:buChar char="●"/>
            </a:pPr>
            <a:r>
              <a:rPr lang="en" sz="1400"/>
              <a:t>Deciding which banks to bail out during a financial crisis</a:t>
            </a:r>
            <a:endParaRPr sz="1400"/>
          </a:p>
          <a:p>
            <a:pPr indent="-298450" lvl="0" marL="457200" rtl="0" algn="l">
              <a:spcBef>
                <a:spcPts val="0"/>
              </a:spcBef>
              <a:spcAft>
                <a:spcPts val="0"/>
              </a:spcAft>
              <a:buClr>
                <a:schemeClr val="dk1"/>
              </a:buClr>
              <a:buSzPts val="1100"/>
              <a:buChar char="●"/>
            </a:pPr>
            <a:r>
              <a:rPr lang="en" sz="1400"/>
              <a:t>Personalised recommendations</a:t>
            </a:r>
            <a:endParaRPr sz="1400"/>
          </a:p>
          <a:p>
            <a:pPr indent="-298450" lvl="0" marL="457200" rtl="0" algn="l">
              <a:spcBef>
                <a:spcPts val="0"/>
              </a:spcBef>
              <a:spcAft>
                <a:spcPts val="0"/>
              </a:spcAft>
              <a:buClr>
                <a:schemeClr val="dk1"/>
              </a:buClr>
              <a:buSzPts val="1100"/>
              <a:buChar char="●"/>
            </a:pPr>
            <a:r>
              <a:rPr lang="en" sz="1400"/>
              <a:t>Surviving a zombie outbreak</a:t>
            </a:r>
            <a:endParaRPr sz="1100">
              <a:solidFill>
                <a:schemeClr val="dk1"/>
              </a:solidFill>
            </a:endParaRPr>
          </a:p>
          <a:p>
            <a:pPr indent="0" lvl="0" marL="0" rtl="0" algn="l">
              <a:spcBef>
                <a:spcPts val="0"/>
              </a:spcBef>
              <a:spcAft>
                <a:spcPts val="1600"/>
              </a:spcAft>
              <a:buNone/>
            </a:pPr>
            <a:r>
              <a:t/>
            </a:r>
            <a:endParaRPr sz="1400"/>
          </a:p>
        </p:txBody>
      </p:sp>
      <p:sp>
        <p:nvSpPr>
          <p:cNvPr id="93" name="Google Shape;93;p18"/>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Should We Care?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t>In one very common sense of the term, a graph is an ordered pair G = (V, E) comprising a set V of vertices, nodes or points together with a set E of edges, arcs or lines, which are 2-element subsets of V (i.e., an edge is associated with two vertices, and the association takes the form of the unordered pair of the vertices). To avoid ambiguity, this type of graph may be described precisely as undirected and simple.</a:t>
            </a:r>
            <a:endParaRPr i="1" sz="1400"/>
          </a:p>
          <a:p>
            <a:pPr indent="0" lvl="0" marL="0" rtl="0" algn="l">
              <a:spcBef>
                <a:spcPts val="1600"/>
              </a:spcBef>
              <a:spcAft>
                <a:spcPts val="1600"/>
              </a:spcAft>
              <a:buNone/>
            </a:pPr>
            <a:r>
              <a:rPr i="1" lang="en" sz="1400"/>
              <a:t>Other senses of graph stem from different conceptions of the edge set. In one more general conception, E is a set together with a relation of incidence that associates with each edge two vertices. In another generalized notion, E is a multiset of unordered pairs of (not necessarily distinct) vertices. Many authors call these types of object multigraphs or pseudographs.</a:t>
            </a:r>
            <a:endParaRPr i="1" sz="1400"/>
          </a:p>
        </p:txBody>
      </p:sp>
      <p:sp>
        <p:nvSpPr>
          <p:cNvPr id="100" name="Google Shape;100;p19"/>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Wikipedia Has to Say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
        <p:nvSpPr>
          <p:cNvPr id="102" name="Google Shape;102;p19"/>
          <p:cNvSpPr txBox="1"/>
          <p:nvPr/>
        </p:nvSpPr>
        <p:spPr>
          <a:xfrm>
            <a:off x="0" y="4516200"/>
            <a:ext cx="76659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a:t>
            </a:r>
            <a:endParaRPr sz="1000"/>
          </a:p>
          <a:p>
            <a:pPr indent="0" lvl="0" marL="0" rtl="0" algn="l">
              <a:spcBef>
                <a:spcPts val="0"/>
              </a:spcBef>
              <a:spcAft>
                <a:spcPts val="0"/>
              </a:spcAft>
              <a:buNone/>
            </a:pPr>
            <a:r>
              <a:rPr lang="en" sz="1000" u="sng">
                <a:solidFill>
                  <a:schemeClr val="hlink"/>
                </a:solidFill>
                <a:hlinkClick r:id="rId3"/>
              </a:rPr>
              <a:t>https://en.wikipedia.org/wiki/Graph_(discrete_mathematics)</a:t>
            </a:r>
            <a:r>
              <a:rPr lang="en" sz="1000"/>
              <a:t> </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points and lines.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If you can draw a conceptual relationship between two objects, it’s likely you can model the objects as a graph.</a:t>
            </a:r>
            <a:endParaRPr/>
          </a:p>
        </p:txBody>
      </p:sp>
      <p:sp>
        <p:nvSpPr>
          <p:cNvPr id="108" name="Google Shape;108;p20"/>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0"/>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Watered Down Definition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
        <p:nvSpPr>
          <p:cNvPr id="110" name="Google Shape;110;p20"/>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0"/>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p:nvPr/>
        </p:nvSpPr>
        <p:spPr>
          <a:xfrm rot="10800000">
            <a:off x="-7075" y="0"/>
            <a:ext cx="9156575" cy="946750"/>
          </a:xfrm>
          <a:prstGeom prst="flowChartManualInput">
            <a:avLst/>
          </a:prstGeom>
          <a:solidFill>
            <a:srgbClr val="FECA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1"/>
          <p:cNvSpPr txBox="1"/>
          <p:nvPr>
            <p:ph type="title"/>
          </p:nvPr>
        </p:nvSpPr>
        <p:spPr>
          <a:xfrm>
            <a:off x="310913" y="15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Points and Lines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graphicFrame>
        <p:nvGraphicFramePr>
          <p:cNvPr id="118" name="Google Shape;118;p21"/>
          <p:cNvGraphicFramePr/>
          <p:nvPr/>
        </p:nvGraphicFramePr>
        <p:xfrm>
          <a:off x="952500" y="1276350"/>
          <a:ext cx="3000000" cy="3000000"/>
        </p:xfrm>
        <a:graphic>
          <a:graphicData uri="http://schemas.openxmlformats.org/drawingml/2006/table">
            <a:tbl>
              <a:tblPr>
                <a:noFill/>
                <a:tableStyleId>{9B109591-91B7-4874-87E0-D5F4C1F8CBE7}</a:tableStyleId>
              </a:tblPr>
              <a:tblGrid>
                <a:gridCol w="3619500"/>
                <a:gridCol w="3619500"/>
              </a:tblGrid>
              <a:tr h="381000">
                <a:tc>
                  <a:txBody>
                    <a:bodyPr>
                      <a:noAutofit/>
                    </a:bodyPr>
                    <a:lstStyle/>
                    <a:p>
                      <a:pPr indent="0" lvl="0" marL="0" rtl="0" algn="l">
                        <a:spcBef>
                          <a:spcPts val="0"/>
                        </a:spcBef>
                        <a:spcAft>
                          <a:spcPts val="0"/>
                        </a:spcAft>
                        <a:buNone/>
                      </a:pPr>
                      <a:r>
                        <a:rPr b="1" lang="en">
                          <a:solidFill>
                            <a:srgbClr val="FFFFFF"/>
                          </a:solidFill>
                        </a:rPr>
                        <a:t>Points</a:t>
                      </a:r>
                      <a:endParaRPr b="1">
                        <a:solidFill>
                          <a:srgbClr val="FFFFFF"/>
                        </a:solidFill>
                      </a:endParaRPr>
                    </a:p>
                  </a:txBody>
                  <a:tcPr marT="91425" marB="91425" marR="91425" marL="91425">
                    <a:solidFill>
                      <a:srgbClr val="6D9EEB"/>
                    </a:solidFill>
                  </a:tcPr>
                </a:tc>
                <a:tc>
                  <a:txBody>
                    <a:bodyPr>
                      <a:noAutofit/>
                    </a:bodyPr>
                    <a:lstStyle/>
                    <a:p>
                      <a:pPr indent="0" lvl="0" marL="0" rtl="0" algn="l">
                        <a:spcBef>
                          <a:spcPts val="0"/>
                        </a:spcBef>
                        <a:spcAft>
                          <a:spcPts val="0"/>
                        </a:spcAft>
                        <a:buNone/>
                      </a:pPr>
                      <a:r>
                        <a:rPr b="1" lang="en">
                          <a:solidFill>
                            <a:srgbClr val="FFFFFF"/>
                          </a:solidFill>
                        </a:rPr>
                        <a:t>Lines</a:t>
                      </a:r>
                      <a:endParaRPr b="1">
                        <a:solidFill>
                          <a:srgbClr val="FFFFFF"/>
                        </a:solidFill>
                      </a:endParaRPr>
                    </a:p>
                  </a:txBody>
                  <a:tcPr marT="91425" marB="91425" marR="91425" marL="91425">
                    <a:solidFill>
                      <a:srgbClr val="6D9EEB"/>
                    </a:solidFill>
                  </a:tcPr>
                </a:tc>
              </a:tr>
              <a:tr h="381000">
                <a:tc>
                  <a:txBody>
                    <a:bodyPr>
                      <a:noAutofit/>
                    </a:bodyPr>
                    <a:lstStyle/>
                    <a:p>
                      <a:pPr indent="0" lvl="0" marL="0" rtl="0" algn="l">
                        <a:spcBef>
                          <a:spcPts val="0"/>
                        </a:spcBef>
                        <a:spcAft>
                          <a:spcPts val="0"/>
                        </a:spcAft>
                        <a:buNone/>
                      </a:pPr>
                      <a:r>
                        <a:rPr lang="en"/>
                        <a:t>People</a:t>
                      </a:r>
                      <a:endParaRPr/>
                    </a:p>
                  </a:txBody>
                  <a:tcPr marT="91425" marB="91425" marR="91425" marL="91425"/>
                </a:tc>
                <a:tc>
                  <a:txBody>
                    <a:bodyPr>
                      <a:noAutofit/>
                    </a:bodyPr>
                    <a:lstStyle/>
                    <a:p>
                      <a:pPr indent="0" lvl="0" marL="0" rtl="0" algn="l">
                        <a:spcBef>
                          <a:spcPts val="0"/>
                        </a:spcBef>
                        <a:spcAft>
                          <a:spcPts val="0"/>
                        </a:spcAft>
                        <a:buNone/>
                      </a:pPr>
                      <a:r>
                        <a:rPr lang="en"/>
                        <a:t>Friendships, following</a:t>
                      </a:r>
                      <a:endParaRPr/>
                    </a:p>
                  </a:txBody>
                  <a:tcPr marT="91425" marB="91425" marR="91425" marL="91425"/>
                </a:tc>
              </a:tr>
              <a:tr h="381000">
                <a:tc>
                  <a:txBody>
                    <a:bodyPr>
                      <a:noAutofit/>
                    </a:bodyPr>
                    <a:lstStyle/>
                    <a:p>
                      <a:pPr indent="0" lvl="0" marL="0" rtl="0" algn="l">
                        <a:spcBef>
                          <a:spcPts val="0"/>
                        </a:spcBef>
                        <a:spcAft>
                          <a:spcPts val="0"/>
                        </a:spcAft>
                        <a:buNone/>
                      </a:pPr>
                      <a:r>
                        <a:rPr lang="en"/>
                        <a:t>Companies</a:t>
                      </a:r>
                      <a:endParaRPr/>
                    </a:p>
                  </a:txBody>
                  <a:tcPr marT="91425" marB="91425" marR="91425" marL="91425"/>
                </a:tc>
                <a:tc>
                  <a:txBody>
                    <a:bodyPr>
                      <a:noAutofit/>
                    </a:bodyPr>
                    <a:lstStyle/>
                    <a:p>
                      <a:pPr indent="0" lvl="0" marL="0" rtl="0" algn="l">
                        <a:spcBef>
                          <a:spcPts val="0"/>
                        </a:spcBef>
                        <a:spcAft>
                          <a:spcPts val="0"/>
                        </a:spcAft>
                        <a:buNone/>
                      </a:pPr>
                      <a:r>
                        <a:rPr lang="en"/>
                        <a:t>Trade, acquire</a:t>
                      </a:r>
                      <a:endParaRPr/>
                    </a:p>
                  </a:txBody>
                  <a:tcPr marT="91425" marB="91425" marR="91425" marL="91425"/>
                </a:tc>
              </a:tr>
              <a:tr h="381000">
                <a:tc>
                  <a:txBody>
                    <a:bodyPr>
                      <a:noAutofit/>
                    </a:bodyPr>
                    <a:lstStyle/>
                    <a:p>
                      <a:pPr indent="0" lvl="0" marL="0" rtl="0" algn="l">
                        <a:spcBef>
                          <a:spcPts val="0"/>
                        </a:spcBef>
                        <a:spcAft>
                          <a:spcPts val="0"/>
                        </a:spcAft>
                        <a:buNone/>
                      </a:pPr>
                      <a:r>
                        <a:rPr lang="en"/>
                        <a:t>Bus stops</a:t>
                      </a:r>
                      <a:endParaRPr/>
                    </a:p>
                  </a:txBody>
                  <a:tcPr marT="91425" marB="91425" marR="91425" marL="91425"/>
                </a:tc>
                <a:tc>
                  <a:txBody>
                    <a:bodyPr>
                      <a:noAutofit/>
                    </a:bodyPr>
                    <a:lstStyle/>
                    <a:p>
                      <a:pPr indent="0" lvl="0" marL="0" rtl="0" algn="l">
                        <a:spcBef>
                          <a:spcPts val="0"/>
                        </a:spcBef>
                        <a:spcAft>
                          <a:spcPts val="0"/>
                        </a:spcAft>
                        <a:buNone/>
                      </a:pPr>
                      <a:r>
                        <a:rPr lang="en"/>
                        <a:t>Buses, passengers</a:t>
                      </a:r>
                      <a:endParaRPr/>
                    </a:p>
                  </a:txBody>
                  <a:tcPr marT="91425" marB="91425" marR="91425" marL="91425"/>
                </a:tc>
              </a:tr>
              <a:tr h="381000">
                <a:tc>
                  <a:txBody>
                    <a:bodyPr>
                      <a:noAutofit/>
                    </a:bodyPr>
                    <a:lstStyle/>
                    <a:p>
                      <a:pPr indent="0" lvl="0" marL="0" rtl="0" algn="l">
                        <a:spcBef>
                          <a:spcPts val="0"/>
                        </a:spcBef>
                        <a:spcAft>
                          <a:spcPts val="0"/>
                        </a:spcAft>
                        <a:buNone/>
                      </a:pPr>
                      <a:r>
                        <a:rPr lang="en"/>
                        <a:t>Ubers/Lyfts/Ofo bikes</a:t>
                      </a:r>
                      <a:endParaRPr/>
                    </a:p>
                  </a:txBody>
                  <a:tcPr marT="91425" marB="91425" marR="91425" marL="91425"/>
                </a:tc>
                <a:tc>
                  <a:txBody>
                    <a:bodyPr>
                      <a:noAutofit/>
                    </a:bodyPr>
                    <a:lstStyle/>
                    <a:p>
                      <a:pPr indent="0" lvl="0" marL="0" rtl="0" algn="l">
                        <a:spcBef>
                          <a:spcPts val="0"/>
                        </a:spcBef>
                        <a:spcAft>
                          <a:spcPts val="0"/>
                        </a:spcAft>
                        <a:buNone/>
                      </a:pPr>
                      <a:r>
                        <a:rPr lang="en"/>
                        <a:t>Passengers</a:t>
                      </a:r>
                      <a:r>
                        <a:rPr lang="en"/>
                        <a:t>/riders</a:t>
                      </a:r>
                      <a:endParaRPr/>
                    </a:p>
                  </a:txBody>
                  <a:tcPr marT="91425" marB="91425" marR="91425" marL="91425"/>
                </a:tc>
              </a:tr>
              <a:tr h="381000">
                <a:tc>
                  <a:txBody>
                    <a:bodyPr>
                      <a:noAutofit/>
                    </a:bodyPr>
                    <a:lstStyle/>
                    <a:p>
                      <a:pPr indent="0" lvl="0" marL="0" rtl="0" algn="l">
                        <a:spcBef>
                          <a:spcPts val="0"/>
                        </a:spcBef>
                        <a:spcAft>
                          <a:spcPts val="0"/>
                        </a:spcAft>
                        <a:buNone/>
                      </a:pPr>
                      <a:r>
                        <a:rPr lang="en"/>
                        <a:t>Countries</a:t>
                      </a:r>
                      <a:endParaRPr/>
                    </a:p>
                  </a:txBody>
                  <a:tcPr marT="91425" marB="91425" marR="91425" marL="91425"/>
                </a:tc>
                <a:tc>
                  <a:txBody>
                    <a:bodyPr>
                      <a:noAutofit/>
                    </a:bodyPr>
                    <a:lstStyle/>
                    <a:p>
                      <a:pPr indent="0" lvl="0" marL="0" rtl="0" algn="l">
                        <a:spcBef>
                          <a:spcPts val="0"/>
                        </a:spcBef>
                        <a:spcAft>
                          <a:spcPts val="0"/>
                        </a:spcAft>
                        <a:buNone/>
                      </a:pPr>
                      <a:r>
                        <a:rPr lang="en"/>
                        <a:t>Trade, flight routes, Eurovision points</a:t>
                      </a:r>
                      <a:endParaRPr/>
                    </a:p>
                  </a:txBody>
                  <a:tcPr marT="91425" marB="91425" marR="91425" marL="91425"/>
                </a:tc>
              </a:tr>
              <a:tr h="381000">
                <a:tc>
                  <a:txBody>
                    <a:bodyPr>
                      <a:noAutofit/>
                    </a:bodyPr>
                    <a:lstStyle/>
                    <a:p>
                      <a:pPr indent="0" lvl="0" marL="0" rtl="0" algn="l">
                        <a:spcBef>
                          <a:spcPts val="0"/>
                        </a:spcBef>
                        <a:spcAft>
                          <a:spcPts val="0"/>
                        </a:spcAft>
                        <a:buNone/>
                      </a:pPr>
                      <a:r>
                        <a:rPr lang="en"/>
                        <a:t>Wikipedia articles</a:t>
                      </a:r>
                      <a:endParaRPr/>
                    </a:p>
                  </a:txBody>
                  <a:tcPr marT="91425" marB="91425" marR="91425" marL="91425"/>
                </a:tc>
                <a:tc>
                  <a:txBody>
                    <a:bodyPr>
                      <a:noAutofit/>
                    </a:bodyPr>
                    <a:lstStyle/>
                    <a:p>
                      <a:pPr indent="0" lvl="0" marL="0" rtl="0" algn="l">
                        <a:spcBef>
                          <a:spcPts val="0"/>
                        </a:spcBef>
                        <a:spcAft>
                          <a:spcPts val="0"/>
                        </a:spcAft>
                        <a:buNone/>
                      </a:pPr>
                      <a:r>
                        <a:rPr lang="en"/>
                        <a:t>Internal links</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